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33"/>
  </p:notesMasterIdLst>
  <p:sldIdLst>
    <p:sldId id="337" r:id="rId2"/>
    <p:sldId id="332" r:id="rId3"/>
    <p:sldId id="295" r:id="rId4"/>
    <p:sldId id="296" r:id="rId5"/>
    <p:sldId id="329" r:id="rId6"/>
    <p:sldId id="298" r:id="rId7"/>
    <p:sldId id="338" r:id="rId8"/>
    <p:sldId id="339" r:id="rId9"/>
    <p:sldId id="299" r:id="rId10"/>
    <p:sldId id="300" r:id="rId11"/>
    <p:sldId id="301" r:id="rId12"/>
    <p:sldId id="302" r:id="rId13"/>
    <p:sldId id="304" r:id="rId14"/>
    <p:sldId id="305" r:id="rId15"/>
    <p:sldId id="306" r:id="rId16"/>
    <p:sldId id="307" r:id="rId17"/>
    <p:sldId id="308" r:id="rId18"/>
    <p:sldId id="309" r:id="rId19"/>
    <p:sldId id="310" r:id="rId20"/>
    <p:sldId id="311" r:id="rId21"/>
    <p:sldId id="312" r:id="rId22"/>
    <p:sldId id="313" r:id="rId23"/>
    <p:sldId id="314" r:id="rId24"/>
    <p:sldId id="319" r:id="rId25"/>
    <p:sldId id="320" r:id="rId26"/>
    <p:sldId id="321" r:id="rId27"/>
    <p:sldId id="323" r:id="rId28"/>
    <p:sldId id="324" r:id="rId29"/>
    <p:sldId id="325" r:id="rId30"/>
    <p:sldId id="327" r:id="rId31"/>
    <p:sldId id="333" r:id="rId32"/>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0115" autoAdjust="0"/>
  </p:normalViewPr>
  <p:slideViewPr>
    <p:cSldViewPr>
      <p:cViewPr varScale="1">
        <p:scale>
          <a:sx n="78" d="100"/>
          <a:sy n="78" d="100"/>
        </p:scale>
        <p:origin x="15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5A8C5-31E3-4770-8672-B2C66184251B}" type="doc">
      <dgm:prSet loTypeId="urn:microsoft.com/office/officeart/2008/layout/LinedList" loCatId="list" qsTypeId="urn:microsoft.com/office/officeart/2005/8/quickstyle/simple4" qsCatId="simple" csTypeId="urn:microsoft.com/office/officeart/2005/8/colors/accent1_2" csCatId="accent1"/>
      <dgm:spPr/>
      <dgm:t>
        <a:bodyPr/>
        <a:lstStyle/>
        <a:p>
          <a:endParaRPr lang="en-US"/>
        </a:p>
      </dgm:t>
    </dgm:pt>
    <dgm:pt modelId="{39AF158D-90C5-44B4-9A36-84ED4A6C119A}">
      <dgm:prSet/>
      <dgm:spPr/>
      <dgm:t>
        <a:bodyPr/>
        <a:lstStyle/>
        <a:p>
          <a:r>
            <a:rPr lang="en-US"/>
            <a:t>Rising level of debate about income inequality in the United States.</a:t>
          </a:r>
        </a:p>
      </dgm:t>
    </dgm:pt>
    <dgm:pt modelId="{A2AE3C8E-9C62-4EEC-83F3-879963A1B483}" type="parTrans" cxnId="{50162429-2AA8-48AA-BAFA-E139D054F036}">
      <dgm:prSet/>
      <dgm:spPr/>
      <dgm:t>
        <a:bodyPr/>
        <a:lstStyle/>
        <a:p>
          <a:endParaRPr lang="en-US"/>
        </a:p>
      </dgm:t>
    </dgm:pt>
    <dgm:pt modelId="{7A48CC7B-34AF-4ED8-9CF7-36C5D590BB2B}" type="sibTrans" cxnId="{50162429-2AA8-48AA-BAFA-E139D054F036}">
      <dgm:prSet/>
      <dgm:spPr/>
      <dgm:t>
        <a:bodyPr/>
        <a:lstStyle/>
        <a:p>
          <a:endParaRPr lang="en-US"/>
        </a:p>
      </dgm:t>
    </dgm:pt>
    <dgm:pt modelId="{D77619AD-E96F-44C4-9FC0-CEAC9ABB1F23}">
      <dgm:prSet/>
      <dgm:spPr/>
      <dgm:t>
        <a:bodyPr/>
        <a:lstStyle/>
        <a:p>
          <a:r>
            <a:rPr lang="en-US"/>
            <a:t>Economic inequality has reached levels not seen since 1929.</a:t>
          </a:r>
        </a:p>
      </dgm:t>
    </dgm:pt>
    <dgm:pt modelId="{CCD1ED39-D405-4FAB-8726-D4A332BF7ED1}" type="parTrans" cxnId="{E9228A74-1956-4D2C-9475-068D5474AF7A}">
      <dgm:prSet/>
      <dgm:spPr/>
      <dgm:t>
        <a:bodyPr/>
        <a:lstStyle/>
        <a:p>
          <a:endParaRPr lang="en-US"/>
        </a:p>
      </dgm:t>
    </dgm:pt>
    <dgm:pt modelId="{97355151-B703-474F-A1E3-5C69B8DF9419}" type="sibTrans" cxnId="{E9228A74-1956-4D2C-9475-068D5474AF7A}">
      <dgm:prSet/>
      <dgm:spPr/>
      <dgm:t>
        <a:bodyPr/>
        <a:lstStyle/>
        <a:p>
          <a:endParaRPr lang="en-US"/>
        </a:p>
      </dgm:t>
    </dgm:pt>
    <dgm:pt modelId="{3C4C4876-AFE9-44EB-9D87-FABDF47D342E}">
      <dgm:prSet/>
      <dgm:spPr/>
      <dgm:t>
        <a:bodyPr/>
        <a:lstStyle/>
        <a:p>
          <a:r>
            <a:rPr lang="en-US"/>
            <a:t>Large majority of people agree with the statement, “This is a country in which the rich get richer and the poor get poorer.”</a:t>
          </a:r>
        </a:p>
      </dgm:t>
    </dgm:pt>
    <dgm:pt modelId="{0F836DD7-EB80-493D-A995-7E34B57218C0}" type="parTrans" cxnId="{84FAC449-F751-47E6-81BE-3B4F96BBDFC5}">
      <dgm:prSet/>
      <dgm:spPr/>
      <dgm:t>
        <a:bodyPr/>
        <a:lstStyle/>
        <a:p>
          <a:endParaRPr lang="en-US"/>
        </a:p>
      </dgm:t>
    </dgm:pt>
    <dgm:pt modelId="{DA6D16F2-872D-4FCA-A11C-CE299CF83E0E}" type="sibTrans" cxnId="{84FAC449-F751-47E6-81BE-3B4F96BBDFC5}">
      <dgm:prSet/>
      <dgm:spPr/>
      <dgm:t>
        <a:bodyPr/>
        <a:lstStyle/>
        <a:p>
          <a:endParaRPr lang="en-US"/>
        </a:p>
      </dgm:t>
    </dgm:pt>
    <dgm:pt modelId="{FE5DFDFE-DA6D-4A0B-9D4A-2106311FF2F5}" type="pres">
      <dgm:prSet presAssocID="{2235A8C5-31E3-4770-8672-B2C66184251B}" presName="vert0" presStyleCnt="0">
        <dgm:presLayoutVars>
          <dgm:dir/>
          <dgm:animOne val="branch"/>
          <dgm:animLvl val="lvl"/>
        </dgm:presLayoutVars>
      </dgm:prSet>
      <dgm:spPr/>
    </dgm:pt>
    <dgm:pt modelId="{3FAC66C3-FED3-4E72-8A56-7F4AECE4C1E8}" type="pres">
      <dgm:prSet presAssocID="{39AF158D-90C5-44B4-9A36-84ED4A6C119A}" presName="thickLine" presStyleLbl="alignNode1" presStyleIdx="0" presStyleCnt="3"/>
      <dgm:spPr/>
    </dgm:pt>
    <dgm:pt modelId="{C2050590-C2F5-4D1B-85D5-DB23AF4AE159}" type="pres">
      <dgm:prSet presAssocID="{39AF158D-90C5-44B4-9A36-84ED4A6C119A}" presName="horz1" presStyleCnt="0"/>
      <dgm:spPr/>
    </dgm:pt>
    <dgm:pt modelId="{CA92AAEC-F243-4744-8416-A6EDD73D9B1E}" type="pres">
      <dgm:prSet presAssocID="{39AF158D-90C5-44B4-9A36-84ED4A6C119A}" presName="tx1" presStyleLbl="revTx" presStyleIdx="0" presStyleCnt="3"/>
      <dgm:spPr/>
    </dgm:pt>
    <dgm:pt modelId="{C8924075-6EC5-47C5-8955-FC6863B3948F}" type="pres">
      <dgm:prSet presAssocID="{39AF158D-90C5-44B4-9A36-84ED4A6C119A}" presName="vert1" presStyleCnt="0"/>
      <dgm:spPr/>
    </dgm:pt>
    <dgm:pt modelId="{A4420E2D-6A2F-414F-966E-BE937B876DD2}" type="pres">
      <dgm:prSet presAssocID="{D77619AD-E96F-44C4-9FC0-CEAC9ABB1F23}" presName="thickLine" presStyleLbl="alignNode1" presStyleIdx="1" presStyleCnt="3"/>
      <dgm:spPr/>
    </dgm:pt>
    <dgm:pt modelId="{A4E416DE-264C-40D4-BCAD-8E8743A2B024}" type="pres">
      <dgm:prSet presAssocID="{D77619AD-E96F-44C4-9FC0-CEAC9ABB1F23}" presName="horz1" presStyleCnt="0"/>
      <dgm:spPr/>
    </dgm:pt>
    <dgm:pt modelId="{599ED84B-34D3-4677-84AF-B455CF31A1ED}" type="pres">
      <dgm:prSet presAssocID="{D77619AD-E96F-44C4-9FC0-CEAC9ABB1F23}" presName="tx1" presStyleLbl="revTx" presStyleIdx="1" presStyleCnt="3"/>
      <dgm:spPr/>
    </dgm:pt>
    <dgm:pt modelId="{03DC5C6D-8883-4CCB-A2C6-108CFE9E7AA7}" type="pres">
      <dgm:prSet presAssocID="{D77619AD-E96F-44C4-9FC0-CEAC9ABB1F23}" presName="vert1" presStyleCnt="0"/>
      <dgm:spPr/>
    </dgm:pt>
    <dgm:pt modelId="{D900258C-D7B0-4021-98F3-C01F3631D4A2}" type="pres">
      <dgm:prSet presAssocID="{3C4C4876-AFE9-44EB-9D87-FABDF47D342E}" presName="thickLine" presStyleLbl="alignNode1" presStyleIdx="2" presStyleCnt="3"/>
      <dgm:spPr/>
    </dgm:pt>
    <dgm:pt modelId="{8E19A7CF-DE73-442F-9709-273301ECC4E1}" type="pres">
      <dgm:prSet presAssocID="{3C4C4876-AFE9-44EB-9D87-FABDF47D342E}" presName="horz1" presStyleCnt="0"/>
      <dgm:spPr/>
    </dgm:pt>
    <dgm:pt modelId="{42563D31-6715-409B-A2E7-4D77EB4497F4}" type="pres">
      <dgm:prSet presAssocID="{3C4C4876-AFE9-44EB-9D87-FABDF47D342E}" presName="tx1" presStyleLbl="revTx" presStyleIdx="2" presStyleCnt="3"/>
      <dgm:spPr/>
    </dgm:pt>
    <dgm:pt modelId="{145A44AC-5A16-414D-8C7D-3A37F7D30797}" type="pres">
      <dgm:prSet presAssocID="{3C4C4876-AFE9-44EB-9D87-FABDF47D342E}" presName="vert1" presStyleCnt="0"/>
      <dgm:spPr/>
    </dgm:pt>
  </dgm:ptLst>
  <dgm:cxnLst>
    <dgm:cxn modelId="{567C2C19-EAFD-419F-8EAB-075768E50D7E}" type="presOf" srcId="{2235A8C5-31E3-4770-8672-B2C66184251B}" destId="{FE5DFDFE-DA6D-4A0B-9D4A-2106311FF2F5}" srcOrd="0" destOrd="0" presId="urn:microsoft.com/office/officeart/2008/layout/LinedList"/>
    <dgm:cxn modelId="{045D2C21-7BE2-43AA-B446-AAB368E30C6A}" type="presOf" srcId="{3C4C4876-AFE9-44EB-9D87-FABDF47D342E}" destId="{42563D31-6715-409B-A2E7-4D77EB4497F4}" srcOrd="0" destOrd="0" presId="urn:microsoft.com/office/officeart/2008/layout/LinedList"/>
    <dgm:cxn modelId="{50162429-2AA8-48AA-BAFA-E139D054F036}" srcId="{2235A8C5-31E3-4770-8672-B2C66184251B}" destId="{39AF158D-90C5-44B4-9A36-84ED4A6C119A}" srcOrd="0" destOrd="0" parTransId="{A2AE3C8E-9C62-4EEC-83F3-879963A1B483}" sibTransId="{7A48CC7B-34AF-4ED8-9CF7-36C5D590BB2B}"/>
    <dgm:cxn modelId="{84FAC449-F751-47E6-81BE-3B4F96BBDFC5}" srcId="{2235A8C5-31E3-4770-8672-B2C66184251B}" destId="{3C4C4876-AFE9-44EB-9D87-FABDF47D342E}" srcOrd="2" destOrd="0" parTransId="{0F836DD7-EB80-493D-A995-7E34B57218C0}" sibTransId="{DA6D16F2-872D-4FCA-A11C-CE299CF83E0E}"/>
    <dgm:cxn modelId="{E9228A74-1956-4D2C-9475-068D5474AF7A}" srcId="{2235A8C5-31E3-4770-8672-B2C66184251B}" destId="{D77619AD-E96F-44C4-9FC0-CEAC9ABB1F23}" srcOrd="1" destOrd="0" parTransId="{CCD1ED39-D405-4FAB-8726-D4A332BF7ED1}" sibTransId="{97355151-B703-474F-A1E3-5C69B8DF9419}"/>
    <dgm:cxn modelId="{F3E6D299-A25F-4A2A-BA2E-8A61DB7BA88A}" type="presOf" srcId="{D77619AD-E96F-44C4-9FC0-CEAC9ABB1F23}" destId="{599ED84B-34D3-4677-84AF-B455CF31A1ED}" srcOrd="0" destOrd="0" presId="urn:microsoft.com/office/officeart/2008/layout/LinedList"/>
    <dgm:cxn modelId="{DCE9C5C6-8C4B-45EB-8901-B150E8044960}" type="presOf" srcId="{39AF158D-90C5-44B4-9A36-84ED4A6C119A}" destId="{CA92AAEC-F243-4744-8416-A6EDD73D9B1E}" srcOrd="0" destOrd="0" presId="urn:microsoft.com/office/officeart/2008/layout/LinedList"/>
    <dgm:cxn modelId="{D7C3AF19-16CD-4149-8158-59D1D4911610}" type="presParOf" srcId="{FE5DFDFE-DA6D-4A0B-9D4A-2106311FF2F5}" destId="{3FAC66C3-FED3-4E72-8A56-7F4AECE4C1E8}" srcOrd="0" destOrd="0" presId="urn:microsoft.com/office/officeart/2008/layout/LinedList"/>
    <dgm:cxn modelId="{2D9AE261-B5E0-4DB7-BC5E-C35612D0C39A}" type="presParOf" srcId="{FE5DFDFE-DA6D-4A0B-9D4A-2106311FF2F5}" destId="{C2050590-C2F5-4D1B-85D5-DB23AF4AE159}" srcOrd="1" destOrd="0" presId="urn:microsoft.com/office/officeart/2008/layout/LinedList"/>
    <dgm:cxn modelId="{03E4B1E0-E370-4AA0-99F5-82F4251E16B7}" type="presParOf" srcId="{C2050590-C2F5-4D1B-85D5-DB23AF4AE159}" destId="{CA92AAEC-F243-4744-8416-A6EDD73D9B1E}" srcOrd="0" destOrd="0" presId="urn:microsoft.com/office/officeart/2008/layout/LinedList"/>
    <dgm:cxn modelId="{00122236-C967-4967-971F-0BD5041AC246}" type="presParOf" srcId="{C2050590-C2F5-4D1B-85D5-DB23AF4AE159}" destId="{C8924075-6EC5-47C5-8955-FC6863B3948F}" srcOrd="1" destOrd="0" presId="urn:microsoft.com/office/officeart/2008/layout/LinedList"/>
    <dgm:cxn modelId="{1464BE82-761A-42FB-9C6B-8226CE30C489}" type="presParOf" srcId="{FE5DFDFE-DA6D-4A0B-9D4A-2106311FF2F5}" destId="{A4420E2D-6A2F-414F-966E-BE937B876DD2}" srcOrd="2" destOrd="0" presId="urn:microsoft.com/office/officeart/2008/layout/LinedList"/>
    <dgm:cxn modelId="{BEBC4BE6-BB43-468F-896E-00A39C674196}" type="presParOf" srcId="{FE5DFDFE-DA6D-4A0B-9D4A-2106311FF2F5}" destId="{A4E416DE-264C-40D4-BCAD-8E8743A2B024}" srcOrd="3" destOrd="0" presId="urn:microsoft.com/office/officeart/2008/layout/LinedList"/>
    <dgm:cxn modelId="{02CD1EC4-F574-493B-80B4-63EC82B7FE9B}" type="presParOf" srcId="{A4E416DE-264C-40D4-BCAD-8E8743A2B024}" destId="{599ED84B-34D3-4677-84AF-B455CF31A1ED}" srcOrd="0" destOrd="0" presId="urn:microsoft.com/office/officeart/2008/layout/LinedList"/>
    <dgm:cxn modelId="{1C943E6C-E01A-427A-AFC7-E1D0DABF2AAC}" type="presParOf" srcId="{A4E416DE-264C-40D4-BCAD-8E8743A2B024}" destId="{03DC5C6D-8883-4CCB-A2C6-108CFE9E7AA7}" srcOrd="1" destOrd="0" presId="urn:microsoft.com/office/officeart/2008/layout/LinedList"/>
    <dgm:cxn modelId="{8F179962-B38C-44E1-B41B-224FFB4C06B5}" type="presParOf" srcId="{FE5DFDFE-DA6D-4A0B-9D4A-2106311FF2F5}" destId="{D900258C-D7B0-4021-98F3-C01F3631D4A2}" srcOrd="4" destOrd="0" presId="urn:microsoft.com/office/officeart/2008/layout/LinedList"/>
    <dgm:cxn modelId="{AF92EA36-D14E-42F6-8958-5849209D17CF}" type="presParOf" srcId="{FE5DFDFE-DA6D-4A0B-9D4A-2106311FF2F5}" destId="{8E19A7CF-DE73-442F-9709-273301ECC4E1}" srcOrd="5" destOrd="0" presId="urn:microsoft.com/office/officeart/2008/layout/LinedList"/>
    <dgm:cxn modelId="{54731F7A-2203-41E0-B4F5-107B54CA5947}" type="presParOf" srcId="{8E19A7CF-DE73-442F-9709-273301ECC4E1}" destId="{42563D31-6715-409B-A2E7-4D77EB4497F4}" srcOrd="0" destOrd="0" presId="urn:microsoft.com/office/officeart/2008/layout/LinedList"/>
    <dgm:cxn modelId="{A1C052BD-D859-42F6-99B6-1E7E0B38253B}" type="presParOf" srcId="{8E19A7CF-DE73-442F-9709-273301ECC4E1}" destId="{145A44AC-5A16-414D-8C7D-3A37F7D3079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9CC2F72-FA07-4F17-A06D-C4D7FF1C2AC9}"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1F979E63-9A32-4016-9BB4-69D6A33AD621}">
      <dgm:prSet/>
      <dgm:spPr/>
      <dgm:t>
        <a:bodyPr/>
        <a:lstStyle/>
        <a:p>
          <a:pPr>
            <a:defRPr cap="all"/>
          </a:pPr>
          <a:r>
            <a:rPr lang="en-US"/>
            <a:t>Rising doubt that those willing to make the effort can enjoy economic security and expect to improve social standing over time.</a:t>
          </a:r>
        </a:p>
      </dgm:t>
    </dgm:pt>
    <dgm:pt modelId="{F820B5FF-8782-435D-959F-502AB31E5CC9}" type="parTrans" cxnId="{8A6CA00B-9335-4BA7-8CE5-8D1BA9252C3A}">
      <dgm:prSet/>
      <dgm:spPr/>
      <dgm:t>
        <a:bodyPr/>
        <a:lstStyle/>
        <a:p>
          <a:endParaRPr lang="en-US"/>
        </a:p>
      </dgm:t>
    </dgm:pt>
    <dgm:pt modelId="{A7D19EFD-8172-4C60-89A7-5704F930286E}" type="sibTrans" cxnId="{8A6CA00B-9335-4BA7-8CE5-8D1BA9252C3A}">
      <dgm:prSet/>
      <dgm:spPr/>
      <dgm:t>
        <a:bodyPr/>
        <a:lstStyle/>
        <a:p>
          <a:endParaRPr lang="en-US"/>
        </a:p>
      </dgm:t>
    </dgm:pt>
    <dgm:pt modelId="{54CBF51B-0200-4B92-B5C6-ACCC395DAD82}">
      <dgm:prSet/>
      <dgm:spPr/>
      <dgm:t>
        <a:bodyPr/>
        <a:lstStyle/>
        <a:p>
          <a:pPr>
            <a:defRPr cap="all"/>
          </a:pPr>
          <a:r>
            <a:rPr lang="en-US"/>
            <a:t>Some claim the United States is no longer the land of opportunity.</a:t>
          </a:r>
        </a:p>
      </dgm:t>
    </dgm:pt>
    <dgm:pt modelId="{6D0635B0-94B9-4089-97D8-E068DA13E5C6}" type="parTrans" cxnId="{5CC1CEA7-D27D-478B-BAE9-72246F0EFCCE}">
      <dgm:prSet/>
      <dgm:spPr/>
      <dgm:t>
        <a:bodyPr/>
        <a:lstStyle/>
        <a:p>
          <a:endParaRPr lang="en-US"/>
        </a:p>
      </dgm:t>
    </dgm:pt>
    <dgm:pt modelId="{3FD49F33-61F3-4834-83AB-201BF69944AD}" type="sibTrans" cxnId="{5CC1CEA7-D27D-478B-BAE9-72246F0EFCCE}">
      <dgm:prSet/>
      <dgm:spPr/>
      <dgm:t>
        <a:bodyPr/>
        <a:lstStyle/>
        <a:p>
          <a:endParaRPr lang="en-US"/>
        </a:p>
      </dgm:t>
    </dgm:pt>
    <dgm:pt modelId="{A8089515-665F-4349-A980-E11965A2D060}">
      <dgm:prSet/>
      <dgm:spPr/>
      <dgm:t>
        <a:bodyPr/>
        <a:lstStyle/>
        <a:p>
          <a:pPr>
            <a:defRPr cap="all"/>
          </a:pPr>
          <a:r>
            <a:rPr lang="en-US"/>
            <a:t>The most striking social inequality is found by comparing living standards in various parts of the world.</a:t>
          </a:r>
        </a:p>
      </dgm:t>
    </dgm:pt>
    <dgm:pt modelId="{885F0724-4C3E-4C80-BE85-4917FBD58BD3}" type="parTrans" cxnId="{C2B53FBB-38F7-43E3-8565-32F9E32C1754}">
      <dgm:prSet/>
      <dgm:spPr/>
      <dgm:t>
        <a:bodyPr/>
        <a:lstStyle/>
        <a:p>
          <a:endParaRPr lang="en-US"/>
        </a:p>
      </dgm:t>
    </dgm:pt>
    <dgm:pt modelId="{4BE24C47-1A0E-48D4-B769-204E55F49FD8}" type="sibTrans" cxnId="{C2B53FBB-38F7-43E3-8565-32F9E32C1754}">
      <dgm:prSet/>
      <dgm:spPr/>
      <dgm:t>
        <a:bodyPr/>
        <a:lstStyle/>
        <a:p>
          <a:endParaRPr lang="en-US"/>
        </a:p>
      </dgm:t>
    </dgm:pt>
    <dgm:pt modelId="{0B7BFE68-C966-4217-A747-BD6816D00DE1}" type="pres">
      <dgm:prSet presAssocID="{D9CC2F72-FA07-4F17-A06D-C4D7FF1C2AC9}" presName="linear" presStyleCnt="0">
        <dgm:presLayoutVars>
          <dgm:animLvl val="lvl"/>
          <dgm:resizeHandles val="exact"/>
        </dgm:presLayoutVars>
      </dgm:prSet>
      <dgm:spPr/>
    </dgm:pt>
    <dgm:pt modelId="{9355314E-144A-4056-9BA9-86C7293CB918}" type="pres">
      <dgm:prSet presAssocID="{1F979E63-9A32-4016-9BB4-69D6A33AD621}" presName="parentText" presStyleLbl="node1" presStyleIdx="0" presStyleCnt="3">
        <dgm:presLayoutVars>
          <dgm:chMax val="0"/>
          <dgm:bulletEnabled val="1"/>
        </dgm:presLayoutVars>
      </dgm:prSet>
      <dgm:spPr/>
    </dgm:pt>
    <dgm:pt modelId="{2A8AF823-A1DA-466A-B0EB-2204CB41019A}" type="pres">
      <dgm:prSet presAssocID="{A7D19EFD-8172-4C60-89A7-5704F930286E}" presName="spacer" presStyleCnt="0"/>
      <dgm:spPr/>
    </dgm:pt>
    <dgm:pt modelId="{A6DBC4F9-C079-4686-A7B8-17BCF23B9F03}" type="pres">
      <dgm:prSet presAssocID="{54CBF51B-0200-4B92-B5C6-ACCC395DAD82}" presName="parentText" presStyleLbl="node1" presStyleIdx="1" presStyleCnt="3">
        <dgm:presLayoutVars>
          <dgm:chMax val="0"/>
          <dgm:bulletEnabled val="1"/>
        </dgm:presLayoutVars>
      </dgm:prSet>
      <dgm:spPr/>
    </dgm:pt>
    <dgm:pt modelId="{0C6B2E7F-0944-4FC7-B9BB-27BE457AC221}" type="pres">
      <dgm:prSet presAssocID="{3FD49F33-61F3-4834-83AB-201BF69944AD}" presName="spacer" presStyleCnt="0"/>
      <dgm:spPr/>
    </dgm:pt>
    <dgm:pt modelId="{96A8F68A-1BB1-4763-AAC0-5F5E0CFCF34C}" type="pres">
      <dgm:prSet presAssocID="{A8089515-665F-4349-A980-E11965A2D060}" presName="parentText" presStyleLbl="node1" presStyleIdx="2" presStyleCnt="3">
        <dgm:presLayoutVars>
          <dgm:chMax val="0"/>
          <dgm:bulletEnabled val="1"/>
        </dgm:presLayoutVars>
      </dgm:prSet>
      <dgm:spPr/>
    </dgm:pt>
  </dgm:ptLst>
  <dgm:cxnLst>
    <dgm:cxn modelId="{8A6CA00B-9335-4BA7-8CE5-8D1BA9252C3A}" srcId="{D9CC2F72-FA07-4F17-A06D-C4D7FF1C2AC9}" destId="{1F979E63-9A32-4016-9BB4-69D6A33AD621}" srcOrd="0" destOrd="0" parTransId="{F820B5FF-8782-435D-959F-502AB31E5CC9}" sibTransId="{A7D19EFD-8172-4C60-89A7-5704F930286E}"/>
    <dgm:cxn modelId="{7D0E521A-1502-4095-8F77-A2BE9F6298AE}" type="presOf" srcId="{D9CC2F72-FA07-4F17-A06D-C4D7FF1C2AC9}" destId="{0B7BFE68-C966-4217-A747-BD6816D00DE1}" srcOrd="0" destOrd="0" presId="urn:microsoft.com/office/officeart/2005/8/layout/vList2"/>
    <dgm:cxn modelId="{2B482752-44DB-4F88-AE0B-94BE955A2FFB}" type="presOf" srcId="{1F979E63-9A32-4016-9BB4-69D6A33AD621}" destId="{9355314E-144A-4056-9BA9-86C7293CB918}" srcOrd="0" destOrd="0" presId="urn:microsoft.com/office/officeart/2005/8/layout/vList2"/>
    <dgm:cxn modelId="{636B588D-A9C4-4436-A70A-D6116E8C1223}" type="presOf" srcId="{54CBF51B-0200-4B92-B5C6-ACCC395DAD82}" destId="{A6DBC4F9-C079-4686-A7B8-17BCF23B9F03}" srcOrd="0" destOrd="0" presId="urn:microsoft.com/office/officeart/2005/8/layout/vList2"/>
    <dgm:cxn modelId="{5CC1CEA7-D27D-478B-BAE9-72246F0EFCCE}" srcId="{D9CC2F72-FA07-4F17-A06D-C4D7FF1C2AC9}" destId="{54CBF51B-0200-4B92-B5C6-ACCC395DAD82}" srcOrd="1" destOrd="0" parTransId="{6D0635B0-94B9-4089-97D8-E068DA13E5C6}" sibTransId="{3FD49F33-61F3-4834-83AB-201BF69944AD}"/>
    <dgm:cxn modelId="{9424E9B1-ED0A-4C48-AEDB-36D0C587F859}" type="presOf" srcId="{A8089515-665F-4349-A980-E11965A2D060}" destId="{96A8F68A-1BB1-4763-AAC0-5F5E0CFCF34C}" srcOrd="0" destOrd="0" presId="urn:microsoft.com/office/officeart/2005/8/layout/vList2"/>
    <dgm:cxn modelId="{C2B53FBB-38F7-43E3-8565-32F9E32C1754}" srcId="{D9CC2F72-FA07-4F17-A06D-C4D7FF1C2AC9}" destId="{A8089515-665F-4349-A980-E11965A2D060}" srcOrd="2" destOrd="0" parTransId="{885F0724-4C3E-4C80-BE85-4917FBD58BD3}" sibTransId="{4BE24C47-1A0E-48D4-B769-204E55F49FD8}"/>
    <dgm:cxn modelId="{1958AFAB-9356-424D-A6F5-E058B09CDE8F}" type="presParOf" srcId="{0B7BFE68-C966-4217-A747-BD6816D00DE1}" destId="{9355314E-144A-4056-9BA9-86C7293CB918}" srcOrd="0" destOrd="0" presId="urn:microsoft.com/office/officeart/2005/8/layout/vList2"/>
    <dgm:cxn modelId="{26763813-6349-40BE-A427-CE86052CB973}" type="presParOf" srcId="{0B7BFE68-C966-4217-A747-BD6816D00DE1}" destId="{2A8AF823-A1DA-466A-B0EB-2204CB41019A}" srcOrd="1" destOrd="0" presId="urn:microsoft.com/office/officeart/2005/8/layout/vList2"/>
    <dgm:cxn modelId="{E7E86772-1908-4CD1-A9FC-177403A98017}" type="presParOf" srcId="{0B7BFE68-C966-4217-A747-BD6816D00DE1}" destId="{A6DBC4F9-C079-4686-A7B8-17BCF23B9F03}" srcOrd="2" destOrd="0" presId="urn:microsoft.com/office/officeart/2005/8/layout/vList2"/>
    <dgm:cxn modelId="{366AB89E-561C-4731-9DAD-0D7457A71174}" type="presParOf" srcId="{0B7BFE68-C966-4217-A747-BD6816D00DE1}" destId="{0C6B2E7F-0944-4FC7-B9BB-27BE457AC221}" srcOrd="3" destOrd="0" presId="urn:microsoft.com/office/officeart/2005/8/layout/vList2"/>
    <dgm:cxn modelId="{18410D56-2345-45C8-A90B-D087CE3820FE}" type="presParOf" srcId="{0B7BFE68-C966-4217-A747-BD6816D00DE1}" destId="{96A8F68A-1BB1-4763-AAC0-5F5E0CFCF34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AC66C3-FED3-4E72-8A56-7F4AECE4C1E8}">
      <dsp:nvSpPr>
        <dsp:cNvPr id="0" name=""/>
        <dsp:cNvSpPr/>
      </dsp:nvSpPr>
      <dsp:spPr>
        <a:xfrm>
          <a:off x="0" y="2492"/>
          <a:ext cx="486965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CA92AAEC-F243-4744-8416-A6EDD73D9B1E}">
      <dsp:nvSpPr>
        <dsp:cNvPr id="0" name=""/>
        <dsp:cNvSpPr/>
      </dsp:nvSpPr>
      <dsp:spPr>
        <a:xfrm>
          <a:off x="0" y="2492"/>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Rising level of debate about income inequality in the United States.</a:t>
          </a:r>
        </a:p>
      </dsp:txBody>
      <dsp:txXfrm>
        <a:off x="0" y="2492"/>
        <a:ext cx="4869656" cy="1700138"/>
      </dsp:txXfrm>
    </dsp:sp>
    <dsp:sp modelId="{A4420E2D-6A2F-414F-966E-BE937B876DD2}">
      <dsp:nvSpPr>
        <dsp:cNvPr id="0" name=""/>
        <dsp:cNvSpPr/>
      </dsp:nvSpPr>
      <dsp:spPr>
        <a:xfrm>
          <a:off x="0" y="1702630"/>
          <a:ext cx="486965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99ED84B-34D3-4677-84AF-B455CF31A1ED}">
      <dsp:nvSpPr>
        <dsp:cNvPr id="0" name=""/>
        <dsp:cNvSpPr/>
      </dsp:nvSpPr>
      <dsp:spPr>
        <a:xfrm>
          <a:off x="0" y="1702630"/>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Economic inequality has reached levels not seen since 1929.</a:t>
          </a:r>
        </a:p>
      </dsp:txBody>
      <dsp:txXfrm>
        <a:off x="0" y="1702630"/>
        <a:ext cx="4869656" cy="1700138"/>
      </dsp:txXfrm>
    </dsp:sp>
    <dsp:sp modelId="{D900258C-D7B0-4021-98F3-C01F3631D4A2}">
      <dsp:nvSpPr>
        <dsp:cNvPr id="0" name=""/>
        <dsp:cNvSpPr/>
      </dsp:nvSpPr>
      <dsp:spPr>
        <a:xfrm>
          <a:off x="0" y="3402769"/>
          <a:ext cx="4869656" cy="0"/>
        </a:xfrm>
        <a:prstGeom prst="line">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2563D31-6715-409B-A2E7-4D77EB4497F4}">
      <dsp:nvSpPr>
        <dsp:cNvPr id="0" name=""/>
        <dsp:cNvSpPr/>
      </dsp:nvSpPr>
      <dsp:spPr>
        <a:xfrm>
          <a:off x="0" y="3402769"/>
          <a:ext cx="4869656"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en-US" sz="2600" kern="1200"/>
            <a:t>Large majority of people agree with the statement, “This is a country in which the rich get richer and the poor get poorer.”</a:t>
          </a:r>
        </a:p>
      </dsp:txBody>
      <dsp:txXfrm>
        <a:off x="0" y="3402769"/>
        <a:ext cx="4869656" cy="1700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55314E-144A-4056-9BA9-86C7293CB918}">
      <dsp:nvSpPr>
        <dsp:cNvPr id="0" name=""/>
        <dsp:cNvSpPr/>
      </dsp:nvSpPr>
      <dsp:spPr>
        <a:xfrm>
          <a:off x="0" y="363730"/>
          <a:ext cx="5051582" cy="157014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defRPr cap="all"/>
          </a:pPr>
          <a:r>
            <a:rPr lang="en-US" sz="2200" kern="1200"/>
            <a:t>Rising doubt that those willing to make the effort can enjoy economic security and expect to improve social standing over time.</a:t>
          </a:r>
        </a:p>
      </dsp:txBody>
      <dsp:txXfrm>
        <a:off x="76648" y="440378"/>
        <a:ext cx="4898286" cy="1416844"/>
      </dsp:txXfrm>
    </dsp:sp>
    <dsp:sp modelId="{A6DBC4F9-C079-4686-A7B8-17BCF23B9F03}">
      <dsp:nvSpPr>
        <dsp:cNvPr id="0" name=""/>
        <dsp:cNvSpPr/>
      </dsp:nvSpPr>
      <dsp:spPr>
        <a:xfrm>
          <a:off x="0" y="1997230"/>
          <a:ext cx="5051582" cy="157014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defRPr cap="all"/>
          </a:pPr>
          <a:r>
            <a:rPr lang="en-US" sz="2200" kern="1200"/>
            <a:t>Some claim the United States is no longer the land of opportunity.</a:t>
          </a:r>
        </a:p>
      </dsp:txBody>
      <dsp:txXfrm>
        <a:off x="76648" y="2073878"/>
        <a:ext cx="4898286" cy="1416844"/>
      </dsp:txXfrm>
    </dsp:sp>
    <dsp:sp modelId="{96A8F68A-1BB1-4763-AAC0-5F5E0CFCF34C}">
      <dsp:nvSpPr>
        <dsp:cNvPr id="0" name=""/>
        <dsp:cNvSpPr/>
      </dsp:nvSpPr>
      <dsp:spPr>
        <a:xfrm>
          <a:off x="0" y="3630731"/>
          <a:ext cx="5051582" cy="157014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defRPr cap="all"/>
          </a:pPr>
          <a:r>
            <a:rPr lang="en-US" sz="2200" kern="1200"/>
            <a:t>The most striking social inequality is found by comparing living standards in various parts of the world.</a:t>
          </a:r>
        </a:p>
      </dsp:txBody>
      <dsp:txXfrm>
        <a:off x="76648" y="3707379"/>
        <a:ext cx="4898286" cy="141684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69424"/>
          </a:xfrm>
          <a:prstGeom prst="rect">
            <a:avLst/>
          </a:prstGeom>
        </p:spPr>
        <p:txBody>
          <a:bodyPr vert="horz" lIns="94229" tIns="47114" rIns="94229" bIns="47114" rtlCol="0"/>
          <a:lstStyle>
            <a:lvl1pPr algn="r">
              <a:defRPr sz="1200"/>
            </a:lvl1pPr>
          </a:lstStyle>
          <a:p>
            <a:fld id="{39CA6C16-76D4-4153-BE9E-265FA36D894E}" type="datetimeFigureOut">
              <a:rPr lang="en-US" smtClean="0"/>
              <a:pPr/>
              <a:t>10/8/2023</a:t>
            </a:fld>
            <a:endParaRPr lang="en-US"/>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459526"/>
            <a:ext cx="5681980" cy="4224814"/>
          </a:xfrm>
          <a:prstGeom prst="rect">
            <a:avLst/>
          </a:prstGeom>
        </p:spPr>
        <p:txBody>
          <a:bodyPr vert="horz" lIns="94229" tIns="47114" rIns="94229" bIns="471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69424"/>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69424"/>
          </a:xfrm>
          <a:prstGeom prst="rect">
            <a:avLst/>
          </a:prstGeom>
        </p:spPr>
        <p:txBody>
          <a:bodyPr vert="horz" lIns="94229" tIns="47114" rIns="94229" bIns="47114" rtlCol="0" anchor="b"/>
          <a:lstStyle>
            <a:lvl1pPr algn="r">
              <a:defRPr sz="1200"/>
            </a:lvl1pPr>
          </a:lstStyle>
          <a:p>
            <a:fld id="{8E418793-AF82-46BA-BD54-A2E1CEEA551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Tx/>
              <a:buChar char="•"/>
            </a:pPr>
            <a:r>
              <a:rPr lang="en-US" altLang="en-US" b="1" dirty="0">
                <a:latin typeface="Arial" panose="020B0604020202020204" pitchFamily="34" charset="0"/>
              </a:rPr>
              <a:t>Rankings</a:t>
            </a:r>
            <a:endParaRPr lang="en-US" altLang="en-US" dirty="0">
              <a:latin typeface="Arial" panose="020B0604020202020204" pitchFamily="34" charset="0"/>
            </a:endParaRPr>
          </a:p>
          <a:p>
            <a:pPr marL="647824" lvl="1" indent="-176679">
              <a:buFontTx/>
              <a:buChar char="•"/>
            </a:pPr>
            <a:r>
              <a:rPr lang="en-US" altLang="en-US" dirty="0">
                <a:latin typeface="Arial" panose="020B0604020202020204" pitchFamily="34" charset="0"/>
                <a:cs typeface="Arial" panose="020B0604020202020204" pitchFamily="34" charset="0"/>
              </a:rPr>
              <a:t>Upper class</a:t>
            </a:r>
          </a:p>
          <a:p>
            <a:pPr marL="647824" lvl="1" indent="-176679">
              <a:buFontTx/>
              <a:buChar char="•"/>
            </a:pPr>
            <a:r>
              <a:rPr lang="en-US" altLang="en-US" dirty="0">
                <a:latin typeface="Arial" panose="020B0604020202020204" pitchFamily="34" charset="0"/>
                <a:cs typeface="Arial" panose="020B0604020202020204" pitchFamily="34" charset="0"/>
              </a:rPr>
              <a:t>Middle class</a:t>
            </a:r>
          </a:p>
          <a:p>
            <a:pPr marL="647824" lvl="1" indent="-176679">
              <a:buFontTx/>
              <a:buChar char="•"/>
            </a:pPr>
            <a:r>
              <a:rPr lang="en-US" altLang="en-US" dirty="0">
                <a:latin typeface="Arial" panose="020B0604020202020204" pitchFamily="34" charset="0"/>
                <a:cs typeface="Arial" panose="020B0604020202020204" pitchFamily="34" charset="0"/>
              </a:rPr>
              <a:t>Working class</a:t>
            </a:r>
          </a:p>
          <a:p>
            <a:pPr marL="647824" lvl="1" indent="-176679">
              <a:buFontTx/>
              <a:buChar char="•"/>
            </a:pPr>
            <a:r>
              <a:rPr lang="en-US" altLang="en-US" dirty="0">
                <a:latin typeface="Arial" panose="020B0604020202020204" pitchFamily="34" charset="0"/>
                <a:cs typeface="Arial" panose="020B0604020202020204" pitchFamily="34" charset="0"/>
              </a:rPr>
              <a:t>Lower class</a:t>
            </a:r>
          </a:p>
          <a:p>
            <a:pPr marL="176679" indent="-176679">
              <a:buFontTx/>
              <a:buChar char="•"/>
            </a:pPr>
            <a:r>
              <a:rPr lang="en-US" altLang="en-US" dirty="0"/>
              <a:t>People often distinguish between the “new rich” and families with “old money.” Men and women who suddenly begin to earn high incomes tend to spend their money on status symbols because they enjoy the new thrill of high-roller living and they want others to know of their success. </a:t>
            </a:r>
          </a:p>
          <a:p>
            <a:pPr marL="176679" indent="-176679">
              <a:buFontTx/>
              <a:buChar char="•"/>
            </a:pPr>
            <a:r>
              <a:rPr lang="en-US" altLang="en-US" dirty="0"/>
              <a:t>Those who grow up surrounded by wealth, by contrast, are used to a privileged way of life and are more quiet about it. </a:t>
            </a:r>
          </a:p>
          <a:p>
            <a:pPr marL="176679" indent="-176679">
              <a:buFontTx/>
              <a:buChar char="•"/>
            </a:pPr>
            <a:r>
              <a:rPr lang="en-US" altLang="en-US" dirty="0"/>
              <a:t>Thus the conspicuous consumption of the lower-upper class can differ dramatically from the more private pursuits and understatement of the upper-upper class.</a:t>
            </a:r>
            <a:endParaRPr lang="en-US" altLang="en-US" dirty="0">
              <a:latin typeface="Arial Rounded MT Bold" panose="020F070403050403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12</a:t>
            </a:fld>
            <a:endParaRPr lang="en-US"/>
          </a:p>
        </p:txBody>
      </p:sp>
    </p:spTree>
    <p:extLst>
      <p:ext uri="{BB962C8B-B14F-4D97-AF65-F5344CB8AC3E}">
        <p14:creationId xmlns:p14="http://schemas.microsoft.com/office/powerpoint/2010/main" val="3992185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Tx/>
              <a:buChar char="•"/>
            </a:pPr>
            <a:r>
              <a:rPr lang="en-US" altLang="en-US" dirty="0"/>
              <a:t>The “new rich</a:t>
            </a:r>
          </a:p>
          <a:p>
            <a:pPr marL="824503" lvl="1" indent="-353358">
              <a:buFontTx/>
              <a:buChar char="•"/>
            </a:pPr>
            <a:r>
              <a:rPr lang="en-US" altLang="en-US" sz="2100" dirty="0"/>
              <a:t>Can still be excluded from some organization</a:t>
            </a:r>
          </a:p>
          <a:p>
            <a:pPr marL="824503" lvl="1" indent="-353358">
              <a:buFontTx/>
              <a:buChar char="•"/>
            </a:pPr>
            <a:r>
              <a:rPr lang="en-US" altLang="en-US" sz="2100" dirty="0"/>
              <a:t>More racial and ethnic diversity</a:t>
            </a:r>
          </a:p>
        </p:txBody>
      </p:sp>
      <p:sp>
        <p:nvSpPr>
          <p:cNvPr id="4" name="Slide Number Placeholder 3"/>
          <p:cNvSpPr>
            <a:spLocks noGrp="1"/>
          </p:cNvSpPr>
          <p:nvPr>
            <p:ph type="sldNum" sz="quarter" idx="10"/>
          </p:nvPr>
        </p:nvSpPr>
        <p:spPr/>
        <p:txBody>
          <a:bodyPr/>
          <a:lstStyle/>
          <a:p>
            <a:fld id="{A73D6722-9B4D-4E29-B226-C325925A8118}" type="slidenum">
              <a:rPr lang="en-US" smtClean="0"/>
              <a:pPr/>
              <a:t>13</a:t>
            </a:fld>
            <a:endParaRPr lang="en-US"/>
          </a:p>
        </p:txBody>
      </p:sp>
    </p:spTree>
    <p:extLst>
      <p:ext uri="{BB962C8B-B14F-4D97-AF65-F5344CB8AC3E}">
        <p14:creationId xmlns:p14="http://schemas.microsoft.com/office/powerpoint/2010/main" val="2575788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53358" indent="-353358">
              <a:lnSpc>
                <a:spcPct val="80000"/>
              </a:lnSpc>
              <a:buFontTx/>
              <a:buChar char="•"/>
            </a:pPr>
            <a:r>
              <a:rPr lang="en-US" altLang="en-US" sz="1400" b="1" dirty="0">
                <a:latin typeface="Arial" panose="020B0604020202020204" pitchFamily="34" charset="0"/>
              </a:rPr>
              <a:t>Upper-middles</a:t>
            </a:r>
            <a:endParaRPr lang="en-US" altLang="en-US" sz="1400" dirty="0">
              <a:latin typeface="Arial" panose="020B0604020202020204" pitchFamily="34" charset="0"/>
            </a:endParaRP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$116,000 to $205,000 yearly income</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Education is important</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High occupational prestige</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Involvement in local politics</a:t>
            </a:r>
          </a:p>
          <a:p>
            <a:pPr marL="353358" indent="-353358">
              <a:lnSpc>
                <a:spcPct val="80000"/>
              </a:lnSpc>
              <a:buFontTx/>
              <a:buChar char="•"/>
            </a:pPr>
            <a:r>
              <a:rPr lang="en-US" altLang="en-US" sz="1400" b="1" dirty="0">
                <a:latin typeface="Arial" panose="020B0604020202020204" pitchFamily="34" charset="0"/>
              </a:rPr>
              <a:t>Average-middles</a:t>
            </a:r>
            <a:endParaRPr lang="en-US" altLang="en-US" sz="1400" dirty="0">
              <a:latin typeface="Arial" panose="020B0604020202020204" pitchFamily="34" charset="0"/>
            </a:endParaRP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Less occupational prestige</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White collar or high-skilled blue collar jobs</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$50,000 to $112,000 yearly income</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Income provides modest security</a:t>
            </a:r>
          </a:p>
          <a:p>
            <a:pPr marL="353358" indent="-353358">
              <a:lnSpc>
                <a:spcPct val="80000"/>
              </a:lnSpc>
              <a:buFontTx/>
              <a:buChar char="•"/>
            </a:pPr>
            <a:r>
              <a:rPr lang="en-US" altLang="en-US" sz="1400" b="1" dirty="0">
                <a:latin typeface="Arial" panose="020B0604020202020204" pitchFamily="34" charset="0"/>
              </a:rPr>
              <a:t>Lower-middle class</a:t>
            </a:r>
            <a:endParaRPr lang="en-US" altLang="en-US" sz="1400" dirty="0">
              <a:latin typeface="Arial" panose="020B0604020202020204" pitchFamily="34" charset="0"/>
            </a:endParaRP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Marxist </a:t>
            </a:r>
            <a:r>
              <a:rPr lang="en-US" altLang="ja-JP" sz="1400" dirty="0">
                <a:latin typeface="Arial" panose="020B0604020202020204" pitchFamily="34" charset="0"/>
                <a:cs typeface="Arial" panose="020B0604020202020204" pitchFamily="34" charset="0"/>
              </a:rPr>
              <a:t>“industrial proletariat”</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Routine jobs with less satisfaction</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One-half own their own homes</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One-fourth of children go to college</a:t>
            </a:r>
          </a:p>
          <a:p>
            <a:pPr marL="824503" lvl="1" indent="-353358">
              <a:lnSpc>
                <a:spcPct val="80000"/>
              </a:lnSpc>
              <a:buFontTx/>
              <a:buChar char="•"/>
            </a:pPr>
            <a:r>
              <a:rPr lang="en-US" altLang="en-US" sz="1400" dirty="0">
                <a:latin typeface="Arial" panose="020B0604020202020204" pitchFamily="34" charset="0"/>
                <a:cs typeface="Arial" panose="020B0604020202020204" pitchFamily="34" charset="0"/>
              </a:rPr>
              <a:t>Vulnerable to financial problems caused by unemployment or </a:t>
            </a:r>
            <a:r>
              <a:rPr lang="en-US" altLang="en-US" sz="1400" dirty="0" err="1">
                <a:latin typeface="Arial" panose="020B0604020202020204" pitchFamily="34" charset="0"/>
                <a:cs typeface="Arial" panose="020B0604020202020204" pitchFamily="34" charset="0"/>
              </a:rPr>
              <a:t>illnes</a:t>
            </a:r>
            <a:endParaRPr lang="en-US" altLang="en-US"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14</a:t>
            </a:fld>
            <a:endParaRPr lang="en-US"/>
          </a:p>
        </p:txBody>
      </p:sp>
    </p:spTree>
    <p:extLst>
      <p:ext uri="{BB962C8B-B14F-4D97-AF65-F5344CB8AC3E}">
        <p14:creationId xmlns:p14="http://schemas.microsoft.com/office/powerpoint/2010/main" val="4226056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Tx/>
              <a:buChar char="•"/>
            </a:pPr>
            <a:r>
              <a:rPr lang="en-US" altLang="en-US" dirty="0"/>
              <a:t>On average,  live about five fewer years. </a:t>
            </a:r>
          </a:p>
          <a:p>
            <a:pPr marL="176679" indent="-176679">
              <a:buFontTx/>
              <a:buChar char="•"/>
            </a:pPr>
            <a:r>
              <a:rPr lang="en-US" altLang="en-US" dirty="0"/>
              <a:t>The toll of low income—played out in inadequate nutrition, little medical care, and high stress—is easy to see on the faces of the poor, who look old before their time.</a:t>
            </a:r>
            <a:endParaRPr lang="en-US" altLang="en-US" dirty="0">
              <a:latin typeface="Arial Rounded MT Bold" panose="020F070403050403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16</a:t>
            </a:fld>
            <a:endParaRPr lang="en-US"/>
          </a:p>
        </p:txBody>
      </p:sp>
    </p:spTree>
    <p:extLst>
      <p:ext uri="{BB962C8B-B14F-4D97-AF65-F5344CB8AC3E}">
        <p14:creationId xmlns:p14="http://schemas.microsoft.com/office/powerpoint/2010/main" val="1427419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Tx/>
              <a:buChar char="•"/>
            </a:pPr>
            <a:r>
              <a:rPr lang="en-US" altLang="en-US" dirty="0"/>
              <a:t>The toll of low income—played out in inadequate nutrition, little medical care, and high stress—is easy to see on the faces of the poor, who look old before their time.</a:t>
            </a:r>
            <a:endParaRPr lang="en-US" altLang="en-US" dirty="0">
              <a:latin typeface="Arial Rounded MT Bold" panose="020F0704030504030204" pitchFamily="34" charset="0"/>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17</a:t>
            </a:fld>
            <a:endParaRPr lang="en-US"/>
          </a:p>
        </p:txBody>
      </p:sp>
    </p:spTree>
    <p:extLst>
      <p:ext uri="{BB962C8B-B14F-4D97-AF65-F5344CB8AC3E}">
        <p14:creationId xmlns:p14="http://schemas.microsoft.com/office/powerpoint/2010/main" val="2462443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6679" indent="-176679">
              <a:buFont typeface="Arial"/>
              <a:buChar char="•"/>
              <a:defRPr/>
            </a:pPr>
            <a:r>
              <a:rPr lang="en-US" dirty="0">
                <a:ea typeface="ＭＳ Ｐゴシック" pitchFamily="-105" charset="-128"/>
              </a:rPr>
              <a:t>White people in U.S. have always been in a more privileged position than people of African or Hispanic descent.</a:t>
            </a:r>
          </a:p>
          <a:p>
            <a:pPr marL="176679" lvl="1" indent="-176679">
              <a:spcBef>
                <a:spcPct val="0"/>
              </a:spcBef>
              <a:buFontTx/>
              <a:buChar char="•"/>
              <a:defRPr/>
            </a:pPr>
            <a:r>
              <a:rPr lang="en-US" dirty="0">
                <a:latin typeface="Arial" charset="0"/>
                <a:ea typeface="ＭＳ Ｐゴシック" charset="0"/>
                <a:cs typeface="Arial" charset="0"/>
              </a:rPr>
              <a:t>From 1974-2011, worker income decreased by 9%, even as the number of work hours increased and cost of necessities went up.</a:t>
            </a:r>
          </a:p>
          <a:p>
            <a:pPr marL="176679" lvl="1" indent="-176679">
              <a:spcBef>
                <a:spcPct val="0"/>
              </a:spcBef>
              <a:buFontTx/>
              <a:buChar char="•"/>
              <a:defRPr/>
            </a:pPr>
            <a:r>
              <a:rPr lang="en-US" dirty="0">
                <a:latin typeface="Arial" charset="0"/>
                <a:ea typeface="ＭＳ Ｐゴシック" charset="0"/>
                <a:cs typeface="Arial" charset="0"/>
              </a:rPr>
              <a:t>Many industrial jobs have gone overseas, reducing the number of high-paying US jobs.</a:t>
            </a:r>
          </a:p>
          <a:p>
            <a:pPr marL="176679" lvl="1" indent="-176679">
              <a:spcBef>
                <a:spcPct val="0"/>
              </a:spcBef>
              <a:buFontTx/>
              <a:buChar char="•"/>
              <a:defRPr/>
            </a:pPr>
            <a:r>
              <a:rPr lang="en-US" dirty="0">
                <a:latin typeface="Arial" charset="0"/>
                <a:ea typeface="ＭＳ Ｐゴシック" charset="0"/>
                <a:cs typeface="Arial" charset="0"/>
              </a:rPr>
              <a:t>For the first time ever, more than half of Americans age 18 to 24 live with their parents.</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23</a:t>
            </a:fld>
            <a:endParaRPr lang="en-US"/>
          </a:p>
        </p:txBody>
      </p:sp>
    </p:spTree>
    <p:extLst>
      <p:ext uri="{BB962C8B-B14F-4D97-AF65-F5344CB8AC3E}">
        <p14:creationId xmlns:p14="http://schemas.microsoft.com/office/powerpoint/2010/main" val="14832212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71145" indent="-471145">
              <a:buFont typeface="Arial"/>
              <a:buChar char="•"/>
              <a:defRPr/>
            </a:pPr>
            <a:r>
              <a:rPr lang="en-US" dirty="0">
                <a:ea typeface="ＭＳ Ｐゴシック" pitchFamily="-105" charset="-128"/>
              </a:rPr>
              <a:t>Is society responsible for poverty or are individuals themselves to blame? When it comes Bureau (2012); U.S. Department of Health and Human Services (2012). homeless families, most people think society should do more.</a:t>
            </a:r>
          </a:p>
          <a:p>
            <a:pPr marL="471145" indent="-471145">
              <a:buFont typeface="Arial"/>
              <a:buChar char="•"/>
              <a:defRPr/>
            </a:pPr>
            <a:r>
              <a:rPr lang="en-US" dirty="0">
                <a:latin typeface="Arial" charset="0"/>
                <a:ea typeface="ＭＳ Ｐゴシック" pitchFamily="-105" charset="-128"/>
              </a:rPr>
              <a:t>No precise count; </a:t>
            </a:r>
            <a:r>
              <a:rPr lang="en-US" sz="1100" dirty="0">
                <a:latin typeface="Arial" charset="0"/>
                <a:ea typeface="Arial" charset="0"/>
                <a:cs typeface="Arial" charset="0"/>
              </a:rPr>
              <a:t>Experts estimate 636,000 on any given night</a:t>
            </a:r>
          </a:p>
        </p:txBody>
      </p:sp>
      <p:sp>
        <p:nvSpPr>
          <p:cNvPr id="4" name="Slide Number Placeholder 3"/>
          <p:cNvSpPr>
            <a:spLocks noGrp="1"/>
          </p:cNvSpPr>
          <p:nvPr>
            <p:ph type="sldNum" sz="quarter" idx="10"/>
          </p:nvPr>
        </p:nvSpPr>
        <p:spPr/>
        <p:txBody>
          <a:bodyPr/>
          <a:lstStyle/>
          <a:p>
            <a:fld id="{A73D6722-9B4D-4E29-B226-C325925A8118}" type="slidenum">
              <a:rPr lang="en-US" smtClean="0"/>
              <a:pPr/>
              <a:t>28</a:t>
            </a:fld>
            <a:endParaRPr lang="en-US"/>
          </a:p>
        </p:txBody>
      </p:sp>
    </p:spTree>
    <p:extLst>
      <p:ext uri="{BB962C8B-B14F-4D97-AF65-F5344CB8AC3E}">
        <p14:creationId xmlns:p14="http://schemas.microsoft.com/office/powerpoint/2010/main" val="2265987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E418793-AF82-46BA-BD54-A2E1CEEA551E}" type="slidenum">
              <a:rPr lang="en-US" smtClean="0"/>
              <a:pPr/>
              <a:t>31</a:t>
            </a:fld>
            <a:endParaRPr lang="en-US"/>
          </a:p>
        </p:txBody>
      </p:sp>
    </p:spTree>
    <p:extLst>
      <p:ext uri="{BB962C8B-B14F-4D97-AF65-F5344CB8AC3E}">
        <p14:creationId xmlns:p14="http://schemas.microsoft.com/office/powerpoint/2010/main" val="1322534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2D48FD9-5797-46F9-A000-BC6C6947E5EA}" type="datetime1">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9F4AC4-53B0-4B90-8528-3C5A171092AA}" type="datetime1">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933DCF4-F297-4ECF-BCB7-55E0F7E03AC5}" type="datetime1">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6DC62BA-DF3D-4D50-999D-4F7F5055EF88}" type="datetime1">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7EBF5A-FE7A-4D80-8BA3-11AFBFF86027}" type="datetime1">
              <a:rPr lang="en-US" smtClean="0"/>
              <a:pPr/>
              <a:t>10/8/2023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BBD3E28-1083-44F9-84FD-8F0CB2FE5D20}" type="datetime1">
              <a:rPr lang="en-US" smtClean="0"/>
              <a:pPr/>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44B604-8822-4A73-8B11-4B4C9868E1B8}" type="datetime1">
              <a:rPr lang="en-US" smtClean="0"/>
              <a:pPr/>
              <a:t>10/8/2023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4A6214-CC2A-4E15-B755-A43E681DA229}" type="datetime1">
              <a:rPr lang="en-US" smtClean="0"/>
              <a:pPr/>
              <a:t>10/8/2023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6B4E98-CB5D-40FE-A216-AD8CF7814B38}" type="datetime1">
              <a:rPr lang="en-US" smtClean="0"/>
              <a:pPr/>
              <a:t>10/8/2023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C1C4E7-8C9C-4E1A-839C-7F859D9F2F59}" type="datetime1">
              <a:rPr lang="en-US" smtClean="0"/>
              <a:pPr/>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78C2DD-739E-48EB-8C77-341913002108}" type="datetime1">
              <a:rPr lang="en-US" smtClean="0"/>
              <a:pPr/>
              <a:t>10/8/2023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7D7B0-3D4C-4D18-9673-B947D128A18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B8BD8A-734C-4719-90F0-717E38C73530}" type="datetime1">
              <a:rPr lang="en-US" smtClean="0"/>
              <a:pPr/>
              <a:t>10/8/2023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7D7B0-3D4C-4D18-9673-B947D128A18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ideo" Target="about:blank"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about:blank" TargetMode="External"/><Relationship Id="rId6" Type="http://schemas.openxmlformats.org/officeDocument/2006/relationships/image" Target="../media/image7.jpeg"/><Relationship Id="rId5" Type="http://schemas.openxmlformats.org/officeDocument/2006/relationships/hyperlink" Target="about:blank" TargetMode="Externa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90600"/>
            <a:ext cx="8534400" cy="2514599"/>
          </a:xfrm>
        </p:spPr>
        <p:txBody>
          <a:bodyPr>
            <a:normAutofit/>
          </a:bodyPr>
          <a:lstStyle/>
          <a:p>
            <a:r>
              <a:rPr lang="en-US" sz="3600" dirty="0"/>
              <a:t>Introduction to Sociology</a:t>
            </a:r>
            <a:br>
              <a:rPr lang="en-US" sz="3600" dirty="0"/>
            </a:br>
            <a:r>
              <a:rPr lang="en-US" sz="3600" dirty="0"/>
              <a:t>Chapter 9 Part 2</a:t>
            </a:r>
            <a:br>
              <a:rPr lang="en-US" sz="3600" dirty="0"/>
            </a:br>
            <a:r>
              <a:rPr lang="en-US" sz="3600" dirty="0"/>
              <a:t>Social Stratification in the United States</a:t>
            </a:r>
          </a:p>
        </p:txBody>
      </p:sp>
      <p:sp>
        <p:nvSpPr>
          <p:cNvPr id="3" name="Subtitle 2"/>
          <p:cNvSpPr>
            <a:spLocks noGrp="1"/>
          </p:cNvSpPr>
          <p:nvPr>
            <p:ph type="subTitle" idx="1"/>
          </p:nvPr>
        </p:nvSpPr>
        <p:spPr>
          <a:xfrm>
            <a:off x="1371600" y="3581400"/>
            <a:ext cx="6400800" cy="1905000"/>
          </a:xfrm>
        </p:spPr>
        <p:txBody>
          <a:bodyPr/>
          <a:lstStyle/>
          <a:p>
            <a:endParaRPr lang="en-US" dirty="0"/>
          </a:p>
          <a:p>
            <a:r>
              <a:rPr lang="en-US" dirty="0"/>
              <a:t>Dr. Janet Long</a:t>
            </a:r>
          </a:p>
          <a:p>
            <a:r>
              <a:rPr lang="en-US" dirty="0"/>
              <a:t> </a:t>
            </a:r>
          </a:p>
          <a:p>
            <a:endParaRPr lang="en-US" dirty="0"/>
          </a:p>
          <a:p>
            <a:endParaRPr lang="en-US" dirty="0"/>
          </a:p>
        </p:txBody>
      </p:sp>
    </p:spTree>
    <p:extLst>
      <p:ext uri="{BB962C8B-B14F-4D97-AF65-F5344CB8AC3E}">
        <p14:creationId xmlns:p14="http://schemas.microsoft.com/office/powerpoint/2010/main" val="18735074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Ancestry, Race, and Gender</a:t>
            </a:r>
            <a:endParaRPr lang="en-IN" dirty="0"/>
          </a:p>
        </p:txBody>
      </p:sp>
      <p:sp>
        <p:nvSpPr>
          <p:cNvPr id="3" name="Content Placeholder 2"/>
          <p:cNvSpPr>
            <a:spLocks noGrp="1"/>
          </p:cNvSpPr>
          <p:nvPr>
            <p:ph idx="1"/>
          </p:nvPr>
        </p:nvSpPr>
        <p:spPr/>
        <p:txBody>
          <a:bodyPr/>
          <a:lstStyle/>
          <a:p>
            <a:pPr lvl="0"/>
            <a:r>
              <a:rPr lang="en-US" dirty="0"/>
              <a:t>Family of origin influences future schooling, occupation, and income.</a:t>
            </a:r>
          </a:p>
          <a:p>
            <a:pPr lvl="0"/>
            <a:r>
              <a:rPr lang="en-US" dirty="0"/>
              <a:t>More than one-third of U.S. richest people derived fortunes from inheritance.</a:t>
            </a:r>
          </a:p>
          <a:p>
            <a:pPr lvl="0"/>
            <a:r>
              <a:rPr lang="en-US" dirty="0"/>
              <a:t>White people have higher overall occupational status than African Americans.</a:t>
            </a:r>
          </a:p>
          <a:p>
            <a:pPr lvl="0"/>
            <a:r>
              <a:rPr lang="en-US" dirty="0"/>
              <a:t>On average, women have less income, wealth, and occupational prestige than men.</a:t>
            </a:r>
          </a:p>
        </p:txBody>
      </p:sp>
      <p:sp>
        <p:nvSpPr>
          <p:cNvPr id="4" name="Slide Number Placeholder 3"/>
          <p:cNvSpPr>
            <a:spLocks noGrp="1"/>
          </p:cNvSpPr>
          <p:nvPr>
            <p:ph type="sldNum" sz="quarter" idx="12"/>
          </p:nvPr>
        </p:nvSpPr>
        <p:spPr/>
        <p:txBody>
          <a:bodyPr/>
          <a:lstStyle/>
          <a:p>
            <a:fld id="{200B2350-5261-4F5C-9DF5-EF0D264FC8D2}" type="slidenum">
              <a:rPr lang="en-US" smtClean="0"/>
              <a:pPr/>
              <a:t>10</a:t>
            </a:fld>
            <a:endParaRPr lang="en-US"/>
          </a:p>
        </p:txBody>
      </p:sp>
    </p:spTree>
    <p:extLst>
      <p:ext uri="{BB962C8B-B14F-4D97-AF65-F5344CB8AC3E}">
        <p14:creationId xmlns:p14="http://schemas.microsoft.com/office/powerpoint/2010/main" val="2986187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Social Classes in the U.S.</a:t>
            </a:r>
            <a:br>
              <a:rPr lang="en-US" altLang="en-US" sz="2000" dirty="0"/>
            </a:br>
            <a:endParaRPr lang="en-IN" sz="2000" dirty="0"/>
          </a:p>
        </p:txBody>
      </p:sp>
      <p:sp>
        <p:nvSpPr>
          <p:cNvPr id="3" name="Content Placeholder 2"/>
          <p:cNvSpPr>
            <a:spLocks noGrp="1"/>
          </p:cNvSpPr>
          <p:nvPr>
            <p:ph idx="1"/>
          </p:nvPr>
        </p:nvSpPr>
        <p:spPr/>
        <p:txBody>
          <a:bodyPr/>
          <a:lstStyle/>
          <a:p>
            <a:pPr marL="0" lvl="0" indent="0">
              <a:buNone/>
            </a:pPr>
            <a:r>
              <a:rPr lang="en-US" dirty="0"/>
              <a:t>Defining classes in U.S. society is difficult because of relatively low level of status consistency.</a:t>
            </a:r>
          </a:p>
          <a:p>
            <a:pPr lvl="0"/>
            <a:r>
              <a:rPr lang="en-US" sz="2800" dirty="0"/>
              <a:t>Standing may change among dimensions.</a:t>
            </a:r>
          </a:p>
          <a:p>
            <a:pPr lvl="0"/>
            <a:endParaRPr lang="en-US" sz="2800" dirty="0"/>
          </a:p>
          <a:p>
            <a:pPr lvl="0"/>
            <a:r>
              <a:rPr lang="en-US" sz="2800" dirty="0"/>
              <a:t>Social position may change during a lifetime.</a:t>
            </a:r>
          </a:p>
        </p:txBody>
      </p:sp>
      <p:sp>
        <p:nvSpPr>
          <p:cNvPr id="4" name="Slide Number Placeholder 3"/>
          <p:cNvSpPr>
            <a:spLocks noGrp="1"/>
          </p:cNvSpPr>
          <p:nvPr>
            <p:ph type="sldNum" sz="quarter" idx="12"/>
          </p:nvPr>
        </p:nvSpPr>
        <p:spPr/>
        <p:txBody>
          <a:bodyPr/>
          <a:lstStyle/>
          <a:p>
            <a:fld id="{200B2350-5261-4F5C-9DF5-EF0D264FC8D2}" type="slidenum">
              <a:rPr lang="en-US" smtClean="0"/>
              <a:pPr/>
              <a:t>11</a:t>
            </a:fld>
            <a:endParaRPr lang="en-US"/>
          </a:p>
        </p:txBody>
      </p:sp>
    </p:spTree>
    <p:extLst>
      <p:ext uri="{BB962C8B-B14F-4D97-AF65-F5344CB8AC3E}">
        <p14:creationId xmlns:p14="http://schemas.microsoft.com/office/powerpoint/2010/main" val="1336013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Classes: Upper Class </a:t>
            </a:r>
            <a:r>
              <a:rPr lang="en-US" altLang="en-US" sz="2000" dirty="0"/>
              <a:t>(1 of 2)</a:t>
            </a:r>
            <a:endParaRPr lang="en-IN" sz="2000" dirty="0"/>
          </a:p>
        </p:txBody>
      </p:sp>
      <p:sp>
        <p:nvSpPr>
          <p:cNvPr id="3" name="Content Placeholder 2"/>
          <p:cNvSpPr>
            <a:spLocks noGrp="1"/>
          </p:cNvSpPr>
          <p:nvPr>
            <p:ph idx="1"/>
          </p:nvPr>
        </p:nvSpPr>
        <p:spPr/>
        <p:txBody>
          <a:bodyPr/>
          <a:lstStyle/>
          <a:p>
            <a:pPr>
              <a:lnSpc>
                <a:spcPct val="90000"/>
              </a:lnSpc>
            </a:pPr>
            <a:r>
              <a:rPr lang="en-US" altLang="en-US" dirty="0"/>
              <a:t>The upper-uppers</a:t>
            </a:r>
          </a:p>
          <a:p>
            <a:pPr lvl="1">
              <a:lnSpc>
                <a:spcPct val="90000"/>
              </a:lnSpc>
            </a:pPr>
            <a:r>
              <a:rPr lang="en-US" altLang="en-US" dirty="0"/>
              <a:t>The </a:t>
            </a:r>
            <a:r>
              <a:rPr lang="ja-JP" altLang="en-US" dirty="0">
                <a:ea typeface="MS PGothic" panose="020B0600070205080204" pitchFamily="34" charset="-128"/>
              </a:rPr>
              <a:t>“</a:t>
            </a:r>
            <a:r>
              <a:rPr lang="en-US" altLang="ja-JP" dirty="0">
                <a:ea typeface="MS PGothic" panose="020B0600070205080204" pitchFamily="34" charset="-128"/>
              </a:rPr>
              <a:t>blue bloods</a:t>
            </a:r>
            <a:r>
              <a:rPr lang="ja-JP" altLang="en-US" dirty="0">
                <a:ea typeface="MS PGothic" panose="020B0600070205080204" pitchFamily="34" charset="-128"/>
              </a:rPr>
              <a:t>”</a:t>
            </a:r>
            <a:endParaRPr lang="en-US" altLang="ja-JP" dirty="0">
              <a:ea typeface="MS PGothic" panose="020B0600070205080204" pitchFamily="34" charset="-128"/>
            </a:endParaRPr>
          </a:p>
          <a:p>
            <a:pPr lvl="1">
              <a:lnSpc>
                <a:spcPct val="90000"/>
              </a:lnSpc>
            </a:pPr>
            <a:r>
              <a:rPr lang="en-US" altLang="en-US" dirty="0"/>
              <a:t>Membership almost always based on ascription</a:t>
            </a:r>
          </a:p>
          <a:p>
            <a:pPr lvl="1">
              <a:lnSpc>
                <a:spcPct val="90000"/>
              </a:lnSpc>
            </a:pPr>
            <a:r>
              <a:rPr lang="en-US" altLang="en-US" dirty="0"/>
              <a:t>Set apart by the amount of wealth their family's control</a:t>
            </a:r>
          </a:p>
          <a:p>
            <a:pPr lvl="1">
              <a:lnSpc>
                <a:spcPct val="90000"/>
              </a:lnSpc>
            </a:pPr>
            <a:r>
              <a:rPr lang="ja-JP" altLang="en-US" dirty="0">
                <a:ea typeface="MS PGothic" panose="020B0600070205080204" pitchFamily="34" charset="-128"/>
              </a:rPr>
              <a:t>“</a:t>
            </a:r>
            <a:r>
              <a:rPr lang="en-US" altLang="ja-JP" dirty="0">
                <a:ea typeface="MS PGothic" panose="020B0600070205080204" pitchFamily="34" charset="-128"/>
              </a:rPr>
              <a:t>Old money</a:t>
            </a:r>
            <a:r>
              <a:rPr lang="ja-JP" altLang="en-US" dirty="0">
                <a:ea typeface="MS PGothic" panose="020B0600070205080204" pitchFamily="34" charset="-128"/>
              </a:rPr>
              <a:t>”</a:t>
            </a:r>
            <a:endParaRPr lang="en-US" altLang="ja-JP" dirty="0">
              <a:ea typeface="MS PGothic" panose="020B0600070205080204" pitchFamily="34" charset="-128"/>
            </a:endParaRPr>
          </a:p>
          <a:p>
            <a:pPr lvl="1">
              <a:lnSpc>
                <a:spcPct val="90000"/>
              </a:lnSpc>
            </a:pPr>
            <a:r>
              <a:rPr lang="en-US" altLang="en-US" dirty="0"/>
              <a:t>Devote time to community activities</a:t>
            </a:r>
          </a:p>
        </p:txBody>
      </p:sp>
      <p:sp>
        <p:nvSpPr>
          <p:cNvPr id="4" name="Slide Number Placeholder 3"/>
          <p:cNvSpPr>
            <a:spLocks noGrp="1"/>
          </p:cNvSpPr>
          <p:nvPr>
            <p:ph type="sldNum" sz="quarter" idx="12"/>
          </p:nvPr>
        </p:nvSpPr>
        <p:spPr/>
        <p:txBody>
          <a:bodyPr/>
          <a:lstStyle/>
          <a:p>
            <a:fld id="{200B2350-5261-4F5C-9DF5-EF0D264FC8D2}" type="slidenum">
              <a:rPr lang="en-US" smtClean="0"/>
              <a:pPr/>
              <a:t>12</a:t>
            </a:fld>
            <a:endParaRPr lang="en-US"/>
          </a:p>
        </p:txBody>
      </p:sp>
    </p:spTree>
    <p:extLst>
      <p:ext uri="{BB962C8B-B14F-4D97-AF65-F5344CB8AC3E}">
        <p14:creationId xmlns:p14="http://schemas.microsoft.com/office/powerpoint/2010/main" val="16287127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Classes: Lower-Upper </a:t>
            </a:r>
            <a:endParaRPr lang="en-IN" dirty="0"/>
          </a:p>
        </p:txBody>
      </p:sp>
      <p:sp>
        <p:nvSpPr>
          <p:cNvPr id="3" name="Content Placeholder 2"/>
          <p:cNvSpPr>
            <a:spLocks noGrp="1"/>
          </p:cNvSpPr>
          <p:nvPr>
            <p:ph idx="1"/>
          </p:nvPr>
        </p:nvSpPr>
        <p:spPr>
          <a:xfrm>
            <a:off x="457200" y="1600200"/>
            <a:ext cx="4267200" cy="4525963"/>
          </a:xfrm>
        </p:spPr>
        <p:txBody>
          <a:bodyPr/>
          <a:lstStyle/>
          <a:p>
            <a:r>
              <a:rPr lang="en-US" altLang="en-US" sz="2600" dirty="0"/>
              <a:t>The lower-uppers</a:t>
            </a:r>
          </a:p>
          <a:p>
            <a:pPr lvl="1"/>
            <a:r>
              <a:rPr lang="en-US" altLang="en-US" sz="2200" dirty="0"/>
              <a:t>The working rich</a:t>
            </a:r>
          </a:p>
          <a:p>
            <a:pPr lvl="1"/>
            <a:r>
              <a:rPr lang="en-US" altLang="en-US" sz="2200" dirty="0"/>
              <a:t>The </a:t>
            </a:r>
            <a:r>
              <a:rPr lang="en-US" altLang="ja-JP" sz="2200" dirty="0">
                <a:ea typeface="MS PGothic" panose="020B0600070205080204" pitchFamily="34" charset="-128"/>
              </a:rPr>
              <a:t>“new rich”</a:t>
            </a:r>
          </a:p>
          <a:p>
            <a:pPr marL="0" indent="-29718">
              <a:buNone/>
            </a:pPr>
            <a:r>
              <a:rPr lang="en-US" altLang="en-US" sz="2200" dirty="0"/>
              <a:t>People often distinguish between the “new rich” and families with “old money.” Men and women who suddenly begin to earn high incomes tend to spend their money on status symbols because they enjoy the new thrill of high-roller living and they want others to know of their success</a:t>
            </a:r>
            <a:endParaRPr lang="en-US" altLang="ja-JP" sz="2200" dirty="0">
              <a:ea typeface="MS PGothic" panose="020B0600070205080204" pitchFamily="34" charset="-128"/>
            </a:endParaRPr>
          </a:p>
        </p:txBody>
      </p:sp>
      <p:pic>
        <p:nvPicPr>
          <p:cNvPr id="5" name="Picture 4" descr="A photo shows a young, well-dressed family of four boarding a private je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00600" y="1566333"/>
            <a:ext cx="4150982" cy="2760134"/>
          </a:xfrm>
          <a:prstGeom prst="rect">
            <a:avLst/>
          </a:prstGeom>
        </p:spPr>
      </p:pic>
      <p:sp>
        <p:nvSpPr>
          <p:cNvPr id="6" name="Slide Number Placeholder 5"/>
          <p:cNvSpPr>
            <a:spLocks noGrp="1"/>
          </p:cNvSpPr>
          <p:nvPr>
            <p:ph type="sldNum" sz="quarter" idx="12"/>
          </p:nvPr>
        </p:nvSpPr>
        <p:spPr/>
        <p:txBody>
          <a:bodyPr/>
          <a:lstStyle/>
          <a:p>
            <a:fld id="{200B2350-5261-4F5C-9DF5-EF0D264FC8D2}" type="slidenum">
              <a:rPr lang="en-US" smtClean="0"/>
              <a:pPr/>
              <a:t>13</a:t>
            </a:fld>
            <a:endParaRPr lang="en-US"/>
          </a:p>
        </p:txBody>
      </p:sp>
    </p:spTree>
    <p:extLst>
      <p:ext uri="{BB962C8B-B14F-4D97-AF65-F5344CB8AC3E}">
        <p14:creationId xmlns:p14="http://schemas.microsoft.com/office/powerpoint/2010/main" val="1207548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ltLang="en-US" dirty="0"/>
              <a:t>Social Classes: Middle Class</a:t>
            </a:r>
            <a:endParaRPr lang="en-IN" dirty="0"/>
          </a:p>
        </p:txBody>
      </p:sp>
      <p:sp>
        <p:nvSpPr>
          <p:cNvPr id="3" name="Content Placeholder 2"/>
          <p:cNvSpPr>
            <a:spLocks noGrp="1"/>
          </p:cNvSpPr>
          <p:nvPr>
            <p:ph idx="1"/>
          </p:nvPr>
        </p:nvSpPr>
        <p:spPr>
          <a:xfrm>
            <a:off x="457200" y="1166018"/>
            <a:ext cx="8229600" cy="5417344"/>
          </a:xfrm>
        </p:spPr>
        <p:txBody>
          <a:bodyPr>
            <a:noAutofit/>
          </a:bodyPr>
          <a:lstStyle/>
          <a:p>
            <a:pPr lvl="0"/>
            <a:r>
              <a:rPr lang="en-US" sz="2400" dirty="0"/>
              <a:t>Upper-middles</a:t>
            </a:r>
          </a:p>
          <a:p>
            <a:pPr lvl="1"/>
            <a:r>
              <a:rPr lang="en-US" sz="2400" dirty="0"/>
              <a:t>$116,000 to $205,000 yearly income</a:t>
            </a:r>
          </a:p>
          <a:p>
            <a:pPr lvl="1"/>
            <a:r>
              <a:rPr lang="en-US" sz="2400" dirty="0"/>
              <a:t>Education is important; high occupational prestige; involvement in local politics</a:t>
            </a:r>
          </a:p>
          <a:p>
            <a:pPr lvl="0"/>
            <a:r>
              <a:rPr lang="en-US" sz="2400" dirty="0"/>
              <a:t>Average-middles</a:t>
            </a:r>
          </a:p>
          <a:p>
            <a:pPr lvl="1"/>
            <a:r>
              <a:rPr lang="en-US" sz="2400" dirty="0"/>
              <a:t>$50,000 to $112,000 yearly income</a:t>
            </a:r>
          </a:p>
          <a:p>
            <a:pPr lvl="1"/>
            <a:r>
              <a:rPr lang="en-US" sz="2400" dirty="0"/>
              <a:t>Less occupational prestige; white collar or high-skilled blue collar jobs</a:t>
            </a:r>
          </a:p>
          <a:p>
            <a:pPr lvl="0"/>
            <a:r>
              <a:rPr lang="en-US" sz="2400" dirty="0"/>
              <a:t>Lower-middle class</a:t>
            </a:r>
          </a:p>
          <a:p>
            <a:pPr lvl="1"/>
            <a:r>
              <a:rPr lang="en-US" sz="2400" dirty="0"/>
              <a:t>Marxist “industrial proletariat”</a:t>
            </a:r>
          </a:p>
          <a:p>
            <a:pPr lvl="1"/>
            <a:r>
              <a:rPr lang="en-US" sz="2400" dirty="0"/>
              <a:t>Routine jobs with less satisfaction; vulnerable to financial problems caused by unemployment or illness</a:t>
            </a:r>
          </a:p>
        </p:txBody>
      </p:sp>
      <p:sp>
        <p:nvSpPr>
          <p:cNvPr id="4" name="Slide Number Placeholder 3"/>
          <p:cNvSpPr>
            <a:spLocks noGrp="1"/>
          </p:cNvSpPr>
          <p:nvPr>
            <p:ph type="sldNum" sz="quarter" idx="12"/>
          </p:nvPr>
        </p:nvSpPr>
        <p:spPr/>
        <p:txBody>
          <a:bodyPr/>
          <a:lstStyle/>
          <a:p>
            <a:fld id="{200B2350-5261-4F5C-9DF5-EF0D264FC8D2}" type="slidenum">
              <a:rPr lang="en-US" smtClean="0"/>
              <a:pPr/>
              <a:t>14</a:t>
            </a:fld>
            <a:endParaRPr lang="en-US"/>
          </a:p>
        </p:txBody>
      </p:sp>
    </p:spTree>
    <p:extLst>
      <p:ext uri="{BB962C8B-B14F-4D97-AF65-F5344CB8AC3E}">
        <p14:creationId xmlns:p14="http://schemas.microsoft.com/office/powerpoint/2010/main" val="3626431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Class: Lower Class</a:t>
            </a:r>
            <a:endParaRPr lang="en-IN" dirty="0"/>
          </a:p>
        </p:txBody>
      </p:sp>
      <p:sp>
        <p:nvSpPr>
          <p:cNvPr id="3" name="Content Placeholder 2"/>
          <p:cNvSpPr>
            <a:spLocks noGrp="1"/>
          </p:cNvSpPr>
          <p:nvPr>
            <p:ph idx="1"/>
          </p:nvPr>
        </p:nvSpPr>
        <p:spPr/>
        <p:txBody>
          <a:bodyPr/>
          <a:lstStyle/>
          <a:p>
            <a:pPr lvl="0"/>
            <a:r>
              <a:rPr lang="en-US" dirty="0"/>
              <a:t>Lower class</a:t>
            </a:r>
          </a:p>
          <a:p>
            <a:pPr lvl="1"/>
            <a:r>
              <a:rPr lang="en-US" dirty="0"/>
              <a:t>46.3 million Americans classified as poor in 2011 (about 12.5% of the population)</a:t>
            </a:r>
          </a:p>
          <a:p>
            <a:pPr lvl="1"/>
            <a:r>
              <a:rPr lang="en-US" dirty="0"/>
              <a:t>70% complete high school; about 15% attend college </a:t>
            </a:r>
          </a:p>
          <a:p>
            <a:pPr lvl="1"/>
            <a:r>
              <a:rPr lang="en-US" dirty="0"/>
              <a:t>About 43% own their homes in less desirable urban neighborhoods/rural south</a:t>
            </a:r>
          </a:p>
          <a:p>
            <a:pPr lvl="1"/>
            <a:r>
              <a:rPr lang="en-US" dirty="0"/>
              <a:t>Others are “working poor” with minimum-wage jobs</a:t>
            </a:r>
          </a:p>
        </p:txBody>
      </p:sp>
      <p:sp>
        <p:nvSpPr>
          <p:cNvPr id="4" name="Slide Number Placeholder 3"/>
          <p:cNvSpPr>
            <a:spLocks noGrp="1"/>
          </p:cNvSpPr>
          <p:nvPr>
            <p:ph type="sldNum" sz="quarter" idx="12"/>
          </p:nvPr>
        </p:nvSpPr>
        <p:spPr/>
        <p:txBody>
          <a:bodyPr/>
          <a:lstStyle/>
          <a:p>
            <a:fld id="{200B2350-5261-4F5C-9DF5-EF0D264FC8D2}" type="slidenum">
              <a:rPr lang="en-US" smtClean="0"/>
              <a:pPr/>
              <a:t>15</a:t>
            </a:fld>
            <a:endParaRPr lang="en-US"/>
          </a:p>
        </p:txBody>
      </p:sp>
    </p:spTree>
    <p:extLst>
      <p:ext uri="{BB962C8B-B14F-4D97-AF65-F5344CB8AC3E}">
        <p14:creationId xmlns:p14="http://schemas.microsoft.com/office/powerpoint/2010/main" val="29950841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200" dirty="0"/>
              <a:t>The Difference Class Makes</a:t>
            </a:r>
            <a:r>
              <a:rPr lang="en-US" altLang="en-US" sz="2000" dirty="0"/>
              <a:t> (1 of 4)</a:t>
            </a:r>
            <a:br>
              <a:rPr lang="en-US" altLang="en-US" sz="2000" dirty="0"/>
            </a:br>
            <a:endParaRPr lang="en-IN" sz="2000" dirty="0"/>
          </a:p>
        </p:txBody>
      </p:sp>
      <p:sp>
        <p:nvSpPr>
          <p:cNvPr id="3" name="Content Placeholder 2"/>
          <p:cNvSpPr>
            <a:spLocks noGrp="1"/>
          </p:cNvSpPr>
          <p:nvPr>
            <p:ph idx="1"/>
          </p:nvPr>
        </p:nvSpPr>
        <p:spPr/>
        <p:txBody>
          <a:bodyPr/>
          <a:lstStyle/>
          <a:p>
            <a:pPr lvl="0"/>
            <a:r>
              <a:rPr lang="en-US" dirty="0"/>
              <a:t>Social stratification is linked to health, values and attitudes, politics, and family life. </a:t>
            </a:r>
          </a:p>
          <a:p>
            <a:pPr lvl="1"/>
            <a:r>
              <a:rPr lang="en-US" dirty="0"/>
              <a:t>Compared to high-income people, low-income people are only half as likely to report good health.</a:t>
            </a:r>
          </a:p>
        </p:txBody>
      </p:sp>
      <p:sp>
        <p:nvSpPr>
          <p:cNvPr id="4" name="Slide Number Placeholder 3"/>
          <p:cNvSpPr>
            <a:spLocks noGrp="1"/>
          </p:cNvSpPr>
          <p:nvPr>
            <p:ph type="sldNum" sz="quarter" idx="12"/>
          </p:nvPr>
        </p:nvSpPr>
        <p:spPr/>
        <p:txBody>
          <a:bodyPr/>
          <a:lstStyle/>
          <a:p>
            <a:fld id="{200B2350-5261-4F5C-9DF5-EF0D264FC8D2}" type="slidenum">
              <a:rPr lang="en-US" smtClean="0"/>
              <a:pPr/>
              <a:t>16</a:t>
            </a:fld>
            <a:endParaRPr lang="en-US"/>
          </a:p>
        </p:txBody>
      </p:sp>
    </p:spTree>
    <p:extLst>
      <p:ext uri="{BB962C8B-B14F-4D97-AF65-F5344CB8AC3E}">
        <p14:creationId xmlns:p14="http://schemas.microsoft.com/office/powerpoint/2010/main" val="38199588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Difference Class Makes</a:t>
            </a:r>
            <a:r>
              <a:rPr lang="en-US" altLang="en-US" sz="2400" dirty="0"/>
              <a:t> (2 of 4)</a:t>
            </a:r>
            <a:endParaRPr lang="en-IN" dirty="0"/>
          </a:p>
        </p:txBody>
      </p:sp>
      <p:sp>
        <p:nvSpPr>
          <p:cNvPr id="3" name="Content Placeholder 2"/>
          <p:cNvSpPr>
            <a:spLocks noGrp="1"/>
          </p:cNvSpPr>
          <p:nvPr>
            <p:ph idx="1"/>
          </p:nvPr>
        </p:nvSpPr>
        <p:spPr>
          <a:xfrm>
            <a:off x="457200" y="1600200"/>
            <a:ext cx="4343400" cy="4525963"/>
          </a:xfrm>
        </p:spPr>
        <p:txBody>
          <a:bodyPr/>
          <a:lstStyle/>
          <a:p>
            <a:pPr>
              <a:defRPr/>
            </a:pPr>
            <a:r>
              <a:rPr lang="en-US" sz="2400" dirty="0">
                <a:ea typeface="ＭＳ Ｐゴシック" charset="0"/>
              </a:rPr>
              <a:t>Health</a:t>
            </a:r>
          </a:p>
          <a:p>
            <a:pPr lvl="1">
              <a:defRPr/>
            </a:pPr>
            <a:r>
              <a:rPr lang="en-US" sz="2200" dirty="0"/>
              <a:t>Amount and adequacy of needed medical care vary with income level</a:t>
            </a:r>
          </a:p>
          <a:p>
            <a:pPr>
              <a:defRPr/>
            </a:pPr>
            <a:r>
              <a:rPr lang="en-US" sz="2400" dirty="0">
                <a:ea typeface="ＭＳ Ｐゴシック" charset="0"/>
              </a:rPr>
              <a:t>Cultural values and attitudes</a:t>
            </a:r>
          </a:p>
          <a:p>
            <a:pPr lvl="1">
              <a:defRPr/>
            </a:pPr>
            <a:r>
              <a:rPr lang="en-US" sz="2200" dirty="0"/>
              <a:t>Vary with social class position</a:t>
            </a:r>
          </a:p>
          <a:p>
            <a:pPr lvl="1">
              <a:defRPr/>
            </a:pPr>
            <a:endParaRPr lang="en-US" sz="2200" dirty="0"/>
          </a:p>
          <a:p>
            <a:pPr marL="0" indent="-29718">
              <a:buNone/>
              <a:defRPr/>
            </a:pPr>
            <a:r>
              <a:rPr lang="en-US" sz="2200" dirty="0"/>
              <a:t>Compared to high-income people, low-income people are only half as likely to report good health and, on average, they live about five fewer years.</a:t>
            </a:r>
            <a:endParaRPr lang="en-US" sz="2200" dirty="0">
              <a:ea typeface="ＭＳ Ｐゴシック" charset="0"/>
            </a:endParaRPr>
          </a:p>
        </p:txBody>
      </p:sp>
      <p:pic>
        <p:nvPicPr>
          <p:cNvPr id="5" name="Picture 4" descr="A black-and-white photo shows a woman, her face lined with wrinkles, holding an infant."/>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1600" y="1676400"/>
            <a:ext cx="3017227" cy="4057650"/>
          </a:xfrm>
          <a:prstGeom prst="rect">
            <a:avLst/>
          </a:prstGeom>
        </p:spPr>
      </p:pic>
      <p:sp>
        <p:nvSpPr>
          <p:cNvPr id="6" name="Slide Number Placeholder 5"/>
          <p:cNvSpPr>
            <a:spLocks noGrp="1"/>
          </p:cNvSpPr>
          <p:nvPr>
            <p:ph type="sldNum" sz="quarter" idx="12"/>
          </p:nvPr>
        </p:nvSpPr>
        <p:spPr/>
        <p:txBody>
          <a:bodyPr/>
          <a:lstStyle/>
          <a:p>
            <a:fld id="{200B2350-5261-4F5C-9DF5-EF0D264FC8D2}" type="slidenum">
              <a:rPr lang="en-US" smtClean="0"/>
              <a:pPr/>
              <a:t>17</a:t>
            </a:fld>
            <a:endParaRPr lang="en-US"/>
          </a:p>
        </p:txBody>
      </p:sp>
    </p:spTree>
    <p:extLst>
      <p:ext uri="{BB962C8B-B14F-4D97-AF65-F5344CB8AC3E}">
        <p14:creationId xmlns:p14="http://schemas.microsoft.com/office/powerpoint/2010/main" val="1578014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Difference Class Makes</a:t>
            </a:r>
            <a:r>
              <a:rPr lang="en-US" altLang="en-US" sz="2400" dirty="0"/>
              <a:t> (3 of 4)</a:t>
            </a:r>
            <a:endParaRPr lang="en-IN" dirty="0"/>
          </a:p>
        </p:txBody>
      </p:sp>
      <p:sp>
        <p:nvSpPr>
          <p:cNvPr id="3" name="Content Placeholder 2"/>
          <p:cNvSpPr>
            <a:spLocks noGrp="1"/>
          </p:cNvSpPr>
          <p:nvPr>
            <p:ph idx="1"/>
          </p:nvPr>
        </p:nvSpPr>
        <p:spPr/>
        <p:txBody>
          <a:bodyPr/>
          <a:lstStyle/>
          <a:p>
            <a:pPr lvl="0"/>
            <a:r>
              <a:rPr lang="en-US" dirty="0"/>
              <a:t>Politics</a:t>
            </a:r>
          </a:p>
          <a:p>
            <a:pPr lvl="1"/>
            <a:r>
              <a:rPr lang="en-US" dirty="0"/>
              <a:t>Follow complex pattern along class lines</a:t>
            </a:r>
          </a:p>
          <a:p>
            <a:pPr lvl="1"/>
            <a:r>
              <a:rPr lang="en-US" dirty="0"/>
              <a:t>Higher class: Conservative on economic issues; more liberal on social issues; more political involvement</a:t>
            </a:r>
          </a:p>
          <a:p>
            <a:pPr lvl="1"/>
            <a:r>
              <a:rPr lang="en-US" dirty="0"/>
              <a:t>Lower class: Liberal on economic issues; more conservative on social issues; lower voting records and political involvement</a:t>
            </a:r>
          </a:p>
        </p:txBody>
      </p:sp>
      <p:sp>
        <p:nvSpPr>
          <p:cNvPr id="4" name="Slide Number Placeholder 3"/>
          <p:cNvSpPr>
            <a:spLocks noGrp="1"/>
          </p:cNvSpPr>
          <p:nvPr>
            <p:ph type="sldNum" sz="quarter" idx="12"/>
          </p:nvPr>
        </p:nvSpPr>
        <p:spPr/>
        <p:txBody>
          <a:bodyPr/>
          <a:lstStyle/>
          <a:p>
            <a:fld id="{200B2350-5261-4F5C-9DF5-EF0D264FC8D2}" type="slidenum">
              <a:rPr lang="en-US" smtClean="0"/>
              <a:pPr/>
              <a:t>18</a:t>
            </a:fld>
            <a:endParaRPr lang="en-US"/>
          </a:p>
        </p:txBody>
      </p:sp>
    </p:spTree>
    <p:extLst>
      <p:ext uri="{BB962C8B-B14F-4D97-AF65-F5344CB8AC3E}">
        <p14:creationId xmlns:p14="http://schemas.microsoft.com/office/powerpoint/2010/main" val="39919950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The Difference Class Makes</a:t>
            </a:r>
            <a:r>
              <a:rPr lang="en-US" altLang="en-US" sz="2400" dirty="0"/>
              <a:t> (4 of 4)</a:t>
            </a:r>
            <a:endParaRPr lang="en-IN" dirty="0"/>
          </a:p>
        </p:txBody>
      </p:sp>
      <p:sp>
        <p:nvSpPr>
          <p:cNvPr id="3" name="Content Placeholder 2"/>
          <p:cNvSpPr>
            <a:spLocks noGrp="1"/>
          </p:cNvSpPr>
          <p:nvPr>
            <p:ph idx="1"/>
          </p:nvPr>
        </p:nvSpPr>
        <p:spPr/>
        <p:txBody>
          <a:bodyPr/>
          <a:lstStyle/>
          <a:p>
            <a:pPr lvl="0"/>
            <a:r>
              <a:rPr lang="en-US" dirty="0"/>
              <a:t>Family and Gender</a:t>
            </a:r>
          </a:p>
          <a:p>
            <a:pPr lvl="1"/>
            <a:r>
              <a:rPr lang="en-US" dirty="0"/>
              <a:t>Family life shaped by social class.</a:t>
            </a:r>
          </a:p>
          <a:p>
            <a:pPr lvl="1"/>
            <a:r>
              <a:rPr lang="en-US" dirty="0"/>
              <a:t>Lower-class families are larger; child conformity to conventional norms expected.</a:t>
            </a:r>
          </a:p>
          <a:p>
            <a:pPr lvl="1"/>
            <a:r>
              <a:rPr lang="en-US" dirty="0"/>
              <a:t>Higher social standing families have different social capital and different parenting styles and expectations for children.</a:t>
            </a:r>
          </a:p>
          <a:p>
            <a:pPr lvl="1"/>
            <a:r>
              <a:rPr lang="en-US" dirty="0"/>
              <a:t>Gender-role responsibilities more rigid for lower-class families. </a:t>
            </a:r>
          </a:p>
        </p:txBody>
      </p:sp>
      <p:sp>
        <p:nvSpPr>
          <p:cNvPr id="4" name="Slide Number Placeholder 3"/>
          <p:cNvSpPr>
            <a:spLocks noGrp="1"/>
          </p:cNvSpPr>
          <p:nvPr>
            <p:ph type="sldNum" sz="quarter" idx="12"/>
          </p:nvPr>
        </p:nvSpPr>
        <p:spPr/>
        <p:txBody>
          <a:bodyPr/>
          <a:lstStyle/>
          <a:p>
            <a:fld id="{200B2350-5261-4F5C-9DF5-EF0D264FC8D2}" type="slidenum">
              <a:rPr lang="en-US" smtClean="0"/>
              <a:pPr/>
              <a:t>19</a:t>
            </a:fld>
            <a:endParaRPr lang="en-US"/>
          </a:p>
        </p:txBody>
      </p:sp>
    </p:spTree>
    <p:extLst>
      <p:ext uri="{BB962C8B-B14F-4D97-AF65-F5344CB8AC3E}">
        <p14:creationId xmlns:p14="http://schemas.microsoft.com/office/powerpoint/2010/main" val="3325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United States…</a:t>
            </a:r>
          </a:p>
        </p:txBody>
      </p:sp>
      <p:sp>
        <p:nvSpPr>
          <p:cNvPr id="3" name="Content Placeholder 2"/>
          <p:cNvSpPr>
            <a:spLocks noGrp="1"/>
          </p:cNvSpPr>
          <p:nvPr>
            <p:ph idx="1"/>
          </p:nvPr>
        </p:nvSpPr>
        <p:spPr>
          <a:xfrm>
            <a:off x="304800" y="1600200"/>
            <a:ext cx="8382000" cy="4525963"/>
          </a:xfrm>
        </p:spPr>
        <p:txBody>
          <a:bodyPr/>
          <a:lstStyle/>
          <a:p>
            <a:pPr algn="ctr">
              <a:buNone/>
            </a:pPr>
            <a:r>
              <a:rPr lang="en-US" dirty="0"/>
              <a:t> </a:t>
            </a:r>
          </a:p>
          <a:p>
            <a:pPr algn="ctr">
              <a:buNone/>
            </a:pPr>
            <a:r>
              <a:rPr lang="en-US" dirty="0"/>
              <a:t> </a:t>
            </a:r>
          </a:p>
          <a:p>
            <a:pPr>
              <a:buNone/>
            </a:pPr>
            <a:r>
              <a:rPr lang="en-US" dirty="0"/>
              <a:t> </a:t>
            </a:r>
          </a:p>
        </p:txBody>
      </p:sp>
      <p:sp>
        <p:nvSpPr>
          <p:cNvPr id="4" name="Slide Number Placeholder 3"/>
          <p:cNvSpPr>
            <a:spLocks noGrp="1"/>
          </p:cNvSpPr>
          <p:nvPr>
            <p:ph type="sldNum" sz="quarter" idx="12"/>
          </p:nvPr>
        </p:nvSpPr>
        <p:spPr/>
        <p:txBody>
          <a:bodyPr/>
          <a:lstStyle/>
          <a:p>
            <a:fld id="{DF27D7B0-3D4C-4D18-9673-B947D128A186}" type="slidenum">
              <a:rPr lang="en-US" smtClean="0"/>
              <a:pPr/>
              <a:t>2</a:t>
            </a:fld>
            <a:endParaRPr lang="en-US"/>
          </a:p>
        </p:txBody>
      </p:sp>
      <p:pic>
        <p:nvPicPr>
          <p:cNvPr id="5" name="Online Media 4" title="Social Stratification in the US: Crash Course Sociology #23">
            <a:hlinkClick r:id="" action="ppaction://media"/>
            <a:extLst>
              <a:ext uri="{FF2B5EF4-FFF2-40B4-BE49-F238E27FC236}">
                <a16:creationId xmlns:a16="http://schemas.microsoft.com/office/drawing/2014/main" id="{0796A527-CFA1-4E5E-A499-13E983616305}"/>
              </a:ext>
            </a:extLst>
          </p:cNvPr>
          <p:cNvPicPr>
            <a:picLocks noRot="1" noChangeAspect="1"/>
          </p:cNvPicPr>
          <p:nvPr>
            <a:videoFile r:link="rId1"/>
          </p:nvPr>
        </p:nvPicPr>
        <p:blipFill>
          <a:blip r:embed="rId3"/>
          <a:stretch>
            <a:fillRect/>
          </a:stretch>
        </p:blipFill>
        <p:spPr>
          <a:xfrm>
            <a:off x="457200" y="1513808"/>
            <a:ext cx="8229600" cy="461235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400" dirty="0"/>
              <a:t>Social Mobility</a:t>
            </a:r>
            <a:r>
              <a:rPr lang="en-US" altLang="en-US" sz="2000" dirty="0"/>
              <a:t> (1 of 2)</a:t>
            </a:r>
            <a:br>
              <a:rPr lang="en-US" altLang="en-US" sz="2000" dirty="0"/>
            </a:br>
            <a:r>
              <a:rPr lang="en-US" altLang="en-US" sz="2000" dirty="0"/>
              <a:t> </a:t>
            </a:r>
            <a:endParaRPr lang="en-IN" sz="2000" dirty="0"/>
          </a:p>
        </p:txBody>
      </p:sp>
      <p:sp>
        <p:nvSpPr>
          <p:cNvPr id="3" name="Content Placeholder 2"/>
          <p:cNvSpPr>
            <a:spLocks noGrp="1"/>
          </p:cNvSpPr>
          <p:nvPr>
            <p:ph idx="1"/>
          </p:nvPr>
        </p:nvSpPr>
        <p:spPr/>
        <p:txBody>
          <a:bodyPr/>
          <a:lstStyle/>
          <a:p>
            <a:pPr lvl="0"/>
            <a:r>
              <a:rPr lang="en-US" dirty="0"/>
              <a:t>Upward</a:t>
            </a:r>
          </a:p>
          <a:p>
            <a:pPr lvl="1"/>
            <a:r>
              <a:rPr lang="en-US" dirty="0"/>
              <a:t>College degree or higher-paying job</a:t>
            </a:r>
          </a:p>
          <a:p>
            <a:pPr lvl="1">
              <a:buNone/>
            </a:pPr>
            <a:endParaRPr lang="en-US" dirty="0"/>
          </a:p>
          <a:p>
            <a:pPr lvl="0"/>
            <a:r>
              <a:rPr lang="en-US" dirty="0"/>
              <a:t>Downward</a:t>
            </a:r>
          </a:p>
          <a:p>
            <a:pPr lvl="1"/>
            <a:r>
              <a:rPr lang="en-US" dirty="0"/>
              <a:t>Drop out of school, losing a job or divorce</a:t>
            </a:r>
          </a:p>
        </p:txBody>
      </p:sp>
      <p:sp>
        <p:nvSpPr>
          <p:cNvPr id="4" name="Slide Number Placeholder 3"/>
          <p:cNvSpPr>
            <a:spLocks noGrp="1"/>
          </p:cNvSpPr>
          <p:nvPr>
            <p:ph type="sldNum" sz="quarter" idx="12"/>
          </p:nvPr>
        </p:nvSpPr>
        <p:spPr/>
        <p:txBody>
          <a:bodyPr/>
          <a:lstStyle/>
          <a:p>
            <a:fld id="{200B2350-5261-4F5C-9DF5-EF0D264FC8D2}" type="slidenum">
              <a:rPr lang="en-US" smtClean="0"/>
              <a:pPr/>
              <a:t>20</a:t>
            </a:fld>
            <a:endParaRPr lang="en-US"/>
          </a:p>
        </p:txBody>
      </p:sp>
    </p:spTree>
    <p:extLst>
      <p:ext uri="{BB962C8B-B14F-4D97-AF65-F5344CB8AC3E}">
        <p14:creationId xmlns:p14="http://schemas.microsoft.com/office/powerpoint/2010/main" val="13394054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Social Mobility</a:t>
            </a:r>
            <a:r>
              <a:rPr lang="en-US" altLang="en-US" sz="2400" dirty="0"/>
              <a:t> (2 of 2)</a:t>
            </a:r>
            <a:endParaRPr lang="en-IN" dirty="0"/>
          </a:p>
        </p:txBody>
      </p:sp>
      <p:sp>
        <p:nvSpPr>
          <p:cNvPr id="3" name="Content Placeholder 2"/>
          <p:cNvSpPr>
            <a:spLocks noGrp="1"/>
          </p:cNvSpPr>
          <p:nvPr>
            <p:ph idx="1"/>
          </p:nvPr>
        </p:nvSpPr>
        <p:spPr/>
        <p:txBody>
          <a:bodyPr/>
          <a:lstStyle/>
          <a:p>
            <a:pPr lvl="0"/>
            <a:r>
              <a:rPr lang="en-US" dirty="0"/>
              <a:t>Structural Social Mobility</a:t>
            </a:r>
          </a:p>
          <a:p>
            <a:pPr lvl="1"/>
            <a:r>
              <a:rPr lang="en-US" dirty="0"/>
              <a:t>Changes in society or national economic trends</a:t>
            </a:r>
          </a:p>
          <a:p>
            <a:pPr lvl="0"/>
            <a:r>
              <a:rPr lang="en-US" dirty="0"/>
              <a:t>Intragenerational mobility</a:t>
            </a:r>
          </a:p>
          <a:p>
            <a:pPr lvl="1"/>
            <a:r>
              <a:rPr lang="en-US" dirty="0"/>
              <a:t>Change in social position during a person’s lifetime</a:t>
            </a:r>
          </a:p>
          <a:p>
            <a:pPr lvl="0"/>
            <a:r>
              <a:rPr lang="en-US" dirty="0"/>
              <a:t>Intergenerational mobility</a:t>
            </a:r>
          </a:p>
          <a:p>
            <a:pPr lvl="1"/>
            <a:r>
              <a:rPr lang="en-US" dirty="0"/>
              <a:t>Upward or downward movement that takes place across generations within a family</a:t>
            </a:r>
          </a:p>
        </p:txBody>
      </p:sp>
      <p:sp>
        <p:nvSpPr>
          <p:cNvPr id="4" name="Slide Number Placeholder 3"/>
          <p:cNvSpPr>
            <a:spLocks noGrp="1"/>
          </p:cNvSpPr>
          <p:nvPr>
            <p:ph type="sldNum" sz="quarter" idx="12"/>
          </p:nvPr>
        </p:nvSpPr>
        <p:spPr/>
        <p:txBody>
          <a:bodyPr/>
          <a:lstStyle/>
          <a:p>
            <a:fld id="{200B2350-5261-4F5C-9DF5-EF0D264FC8D2}" type="slidenum">
              <a:rPr lang="en-US" smtClean="0"/>
              <a:pPr/>
              <a:t>21</a:t>
            </a:fld>
            <a:endParaRPr lang="en-US"/>
          </a:p>
        </p:txBody>
      </p:sp>
    </p:spTree>
    <p:extLst>
      <p:ext uri="{BB962C8B-B14F-4D97-AF65-F5344CB8AC3E}">
        <p14:creationId xmlns:p14="http://schemas.microsoft.com/office/powerpoint/2010/main" val="1667723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Research Conclusions about U.S. </a:t>
            </a:r>
            <a:br>
              <a:rPr lang="en-US" altLang="en-US" dirty="0"/>
            </a:br>
            <a:r>
              <a:rPr lang="en-US" altLang="en-US" dirty="0"/>
              <a:t>Social Mobility</a:t>
            </a:r>
            <a:endParaRPr lang="en-IN" dirty="0"/>
          </a:p>
        </p:txBody>
      </p:sp>
      <p:sp>
        <p:nvSpPr>
          <p:cNvPr id="3" name="Content Placeholder 2"/>
          <p:cNvSpPr>
            <a:spLocks noGrp="1"/>
          </p:cNvSpPr>
          <p:nvPr>
            <p:ph idx="1"/>
          </p:nvPr>
        </p:nvSpPr>
        <p:spPr/>
        <p:txBody>
          <a:bodyPr/>
          <a:lstStyle/>
          <a:p>
            <a:pPr lvl="0"/>
            <a:r>
              <a:rPr lang="en-US" dirty="0"/>
              <a:t>Social mobility has been fairly high.</a:t>
            </a:r>
          </a:p>
          <a:p>
            <a:pPr lvl="0"/>
            <a:r>
              <a:rPr lang="en-US" dirty="0"/>
              <a:t>Long-term trend has been upward.</a:t>
            </a:r>
          </a:p>
          <a:p>
            <a:pPr lvl="0"/>
            <a:r>
              <a:rPr lang="en-US" dirty="0"/>
              <a:t>Intergenerational mobility is small, not dramatic.</a:t>
            </a:r>
          </a:p>
          <a:p>
            <a:pPr lvl="0"/>
            <a:r>
              <a:rPr lang="en-US" dirty="0"/>
              <a:t>Social mobility since the 1970s has been uneven.</a:t>
            </a:r>
          </a:p>
          <a:p>
            <a:pPr lvl="0"/>
            <a:r>
              <a:rPr lang="en-US" dirty="0"/>
              <a:t>Short-term trend has been downward.</a:t>
            </a:r>
          </a:p>
        </p:txBody>
      </p:sp>
      <p:sp>
        <p:nvSpPr>
          <p:cNvPr id="4" name="Slide Number Placeholder 3"/>
          <p:cNvSpPr>
            <a:spLocks noGrp="1"/>
          </p:cNvSpPr>
          <p:nvPr>
            <p:ph type="sldNum" sz="quarter" idx="12"/>
          </p:nvPr>
        </p:nvSpPr>
        <p:spPr/>
        <p:txBody>
          <a:bodyPr/>
          <a:lstStyle/>
          <a:p>
            <a:fld id="{200B2350-5261-4F5C-9DF5-EF0D264FC8D2}" type="slidenum">
              <a:rPr lang="en-US" smtClean="0"/>
              <a:pPr/>
              <a:t>22</a:t>
            </a:fld>
            <a:endParaRPr lang="en-US"/>
          </a:p>
        </p:txBody>
      </p:sp>
    </p:spTree>
    <p:extLst>
      <p:ext uri="{BB962C8B-B14F-4D97-AF65-F5344CB8AC3E}">
        <p14:creationId xmlns:p14="http://schemas.microsoft.com/office/powerpoint/2010/main" val="407549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dirty="0"/>
              <a:t>Mobility: Race, Ethnicity, and Gender</a:t>
            </a:r>
            <a:endParaRPr lang="en-IN" dirty="0"/>
          </a:p>
        </p:txBody>
      </p:sp>
      <p:sp>
        <p:nvSpPr>
          <p:cNvPr id="3" name="Content Placeholder 2"/>
          <p:cNvSpPr>
            <a:spLocks noGrp="1"/>
          </p:cNvSpPr>
          <p:nvPr>
            <p:ph idx="1"/>
          </p:nvPr>
        </p:nvSpPr>
        <p:spPr/>
        <p:txBody>
          <a:bodyPr/>
          <a:lstStyle/>
          <a:p>
            <a:pPr lvl="0"/>
            <a:r>
              <a:rPr lang="en-US" dirty="0"/>
              <a:t>White people in United States have always been more privileged.</a:t>
            </a:r>
          </a:p>
          <a:p>
            <a:pPr lvl="0"/>
            <a:r>
              <a:rPr lang="en-US" dirty="0"/>
              <a:t>Women have limited opportunity for upward mobility.</a:t>
            </a:r>
          </a:p>
          <a:p>
            <a:pPr lvl="0"/>
            <a:r>
              <a:rPr lang="en-US" dirty="0"/>
              <a:t>Earnings gap between women and men still exists (77%).</a:t>
            </a:r>
          </a:p>
          <a:p>
            <a:pPr lvl="0"/>
            <a:r>
              <a:rPr lang="en-US" dirty="0"/>
              <a:t>Marriage pushes social standing upward.</a:t>
            </a:r>
          </a:p>
        </p:txBody>
      </p:sp>
      <p:sp>
        <p:nvSpPr>
          <p:cNvPr id="4" name="Slide Number Placeholder 3"/>
          <p:cNvSpPr>
            <a:spLocks noGrp="1"/>
          </p:cNvSpPr>
          <p:nvPr>
            <p:ph type="sldNum" sz="quarter" idx="12"/>
          </p:nvPr>
        </p:nvSpPr>
        <p:spPr/>
        <p:txBody>
          <a:bodyPr/>
          <a:lstStyle/>
          <a:p>
            <a:fld id="{200B2350-5261-4F5C-9DF5-EF0D264FC8D2}" type="slidenum">
              <a:rPr lang="en-US" smtClean="0"/>
              <a:pPr/>
              <a:t>23</a:t>
            </a:fld>
            <a:endParaRPr lang="en-US"/>
          </a:p>
        </p:txBody>
      </p:sp>
    </p:spTree>
    <p:extLst>
      <p:ext uri="{BB962C8B-B14F-4D97-AF65-F5344CB8AC3E}">
        <p14:creationId xmlns:p14="http://schemas.microsoft.com/office/powerpoint/2010/main" val="3690571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Demographics of Poverty </a:t>
            </a:r>
            <a:r>
              <a:rPr lang="en-US" altLang="en-US" sz="2000" dirty="0"/>
              <a:t>(1 of 3)</a:t>
            </a:r>
            <a:endParaRPr lang="en-IN" sz="2000" dirty="0"/>
          </a:p>
        </p:txBody>
      </p:sp>
      <p:sp>
        <p:nvSpPr>
          <p:cNvPr id="3" name="Content Placeholder 2"/>
          <p:cNvSpPr>
            <a:spLocks noGrp="1"/>
          </p:cNvSpPr>
          <p:nvPr>
            <p:ph idx="1"/>
          </p:nvPr>
        </p:nvSpPr>
        <p:spPr/>
        <p:txBody>
          <a:bodyPr/>
          <a:lstStyle/>
          <a:p>
            <a:pPr lvl="0"/>
            <a:r>
              <a:rPr lang="en-US" dirty="0"/>
              <a:t>Age</a:t>
            </a:r>
          </a:p>
          <a:p>
            <a:pPr lvl="1"/>
            <a:r>
              <a:rPr lang="en-US" dirty="0"/>
              <a:t>In 2011, 48% of U.S. poor were young people age 24 or younger.</a:t>
            </a:r>
          </a:p>
          <a:p>
            <a:pPr lvl="1"/>
            <a:r>
              <a:rPr lang="en-US" dirty="0"/>
              <a:t>About 7.8 percent (3.6 million) of the poor are elderly.</a:t>
            </a:r>
          </a:p>
          <a:p>
            <a:pPr lvl="0"/>
            <a:r>
              <a:rPr lang="en-US" dirty="0"/>
              <a:t>Race and ethnicity</a:t>
            </a:r>
          </a:p>
          <a:p>
            <a:pPr lvl="1"/>
            <a:r>
              <a:rPr lang="en-US" dirty="0"/>
              <a:t>Two-thirds of all poor are white.</a:t>
            </a:r>
          </a:p>
          <a:p>
            <a:pPr lvl="1"/>
            <a:r>
              <a:rPr lang="en-US" dirty="0"/>
              <a:t>In 2011, 27.6% of all African Americans and 25.3% of Hispanics were poor.</a:t>
            </a:r>
          </a:p>
        </p:txBody>
      </p:sp>
      <p:sp>
        <p:nvSpPr>
          <p:cNvPr id="4" name="Slide Number Placeholder 3"/>
          <p:cNvSpPr>
            <a:spLocks noGrp="1"/>
          </p:cNvSpPr>
          <p:nvPr>
            <p:ph type="sldNum" sz="quarter" idx="12"/>
          </p:nvPr>
        </p:nvSpPr>
        <p:spPr/>
        <p:txBody>
          <a:bodyPr/>
          <a:lstStyle/>
          <a:p>
            <a:fld id="{200B2350-5261-4F5C-9DF5-EF0D264FC8D2}" type="slidenum">
              <a:rPr lang="en-US" smtClean="0"/>
              <a:pPr/>
              <a:t>24</a:t>
            </a:fld>
            <a:endParaRPr lang="en-US"/>
          </a:p>
        </p:txBody>
      </p:sp>
    </p:spTree>
    <p:extLst>
      <p:ext uri="{BB962C8B-B14F-4D97-AF65-F5344CB8AC3E}">
        <p14:creationId xmlns:p14="http://schemas.microsoft.com/office/powerpoint/2010/main" val="2172087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Demographics of Poverty </a:t>
            </a:r>
            <a:r>
              <a:rPr lang="en-US" altLang="en-US" sz="2000" dirty="0"/>
              <a:t>(2 of 3)</a:t>
            </a:r>
            <a:endParaRPr lang="en-IN" dirty="0"/>
          </a:p>
        </p:txBody>
      </p:sp>
      <p:sp>
        <p:nvSpPr>
          <p:cNvPr id="3" name="Content Placeholder 2"/>
          <p:cNvSpPr>
            <a:spLocks noGrp="1"/>
          </p:cNvSpPr>
          <p:nvPr>
            <p:ph idx="1"/>
          </p:nvPr>
        </p:nvSpPr>
        <p:spPr/>
        <p:txBody>
          <a:bodyPr/>
          <a:lstStyle/>
          <a:p>
            <a:pPr lvl="0"/>
            <a:r>
              <a:rPr lang="en-US" dirty="0"/>
              <a:t>Gender</a:t>
            </a:r>
          </a:p>
          <a:p>
            <a:pPr lvl="1"/>
            <a:r>
              <a:rPr lang="en-US" dirty="0"/>
              <a:t>59% of poor are women.</a:t>
            </a:r>
          </a:p>
          <a:p>
            <a:pPr lvl="1"/>
            <a:r>
              <a:rPr lang="en-US" dirty="0"/>
              <a:t>Women who head households are at high risk of poverty.</a:t>
            </a:r>
          </a:p>
          <a:p>
            <a:pPr lvl="1"/>
            <a:r>
              <a:rPr lang="en-US" dirty="0"/>
              <a:t>Feminization of poverty is result of rapidly increasing number of households at all class levels headed by single women.</a:t>
            </a:r>
          </a:p>
        </p:txBody>
      </p:sp>
      <p:sp>
        <p:nvSpPr>
          <p:cNvPr id="4" name="Slide Number Placeholder 3"/>
          <p:cNvSpPr>
            <a:spLocks noGrp="1"/>
          </p:cNvSpPr>
          <p:nvPr>
            <p:ph type="sldNum" sz="quarter" idx="12"/>
          </p:nvPr>
        </p:nvSpPr>
        <p:spPr/>
        <p:txBody>
          <a:bodyPr/>
          <a:lstStyle/>
          <a:p>
            <a:fld id="{200B2350-5261-4F5C-9DF5-EF0D264FC8D2}" type="slidenum">
              <a:rPr lang="en-US" smtClean="0"/>
              <a:pPr/>
              <a:t>25</a:t>
            </a:fld>
            <a:endParaRPr lang="en-US"/>
          </a:p>
        </p:txBody>
      </p:sp>
    </p:spTree>
    <p:extLst>
      <p:ext uri="{BB962C8B-B14F-4D97-AF65-F5344CB8AC3E}">
        <p14:creationId xmlns:p14="http://schemas.microsoft.com/office/powerpoint/2010/main" val="37432427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Demographics of Poverty </a:t>
            </a:r>
            <a:r>
              <a:rPr lang="en-US" altLang="en-US" sz="2000" dirty="0"/>
              <a:t>(3 of 3)</a:t>
            </a:r>
            <a:endParaRPr lang="en-IN" dirty="0"/>
          </a:p>
        </p:txBody>
      </p:sp>
      <p:sp>
        <p:nvSpPr>
          <p:cNvPr id="3" name="Content Placeholder 2"/>
          <p:cNvSpPr>
            <a:spLocks noGrp="1"/>
          </p:cNvSpPr>
          <p:nvPr>
            <p:ph idx="1"/>
          </p:nvPr>
        </p:nvSpPr>
        <p:spPr/>
        <p:txBody>
          <a:bodyPr/>
          <a:lstStyle/>
          <a:p>
            <a:pPr lvl="0"/>
            <a:r>
              <a:rPr lang="en-US" dirty="0"/>
              <a:t>Urban and rural poverty</a:t>
            </a:r>
          </a:p>
          <a:p>
            <a:pPr lvl="1"/>
            <a:r>
              <a:rPr lang="en-US" dirty="0"/>
              <a:t>Greatest concentration of poverty is found in central cities (20% poverty).</a:t>
            </a:r>
          </a:p>
          <a:p>
            <a:pPr lvl="1"/>
            <a:r>
              <a:rPr lang="en-US" dirty="0"/>
              <a:t>Most of the counties with the highest poverty rate in the United States are rural.</a:t>
            </a:r>
          </a:p>
          <a:p>
            <a:pPr lvl="1"/>
            <a:r>
              <a:rPr lang="en-US" dirty="0"/>
              <a:t>Almost 30 percent of the poor now live in mostly poor communities.</a:t>
            </a:r>
          </a:p>
        </p:txBody>
      </p:sp>
      <p:sp>
        <p:nvSpPr>
          <p:cNvPr id="4" name="Slide Number Placeholder 3"/>
          <p:cNvSpPr>
            <a:spLocks noGrp="1"/>
          </p:cNvSpPr>
          <p:nvPr>
            <p:ph type="sldNum" sz="quarter" idx="12"/>
          </p:nvPr>
        </p:nvSpPr>
        <p:spPr/>
        <p:txBody>
          <a:bodyPr/>
          <a:lstStyle/>
          <a:p>
            <a:fld id="{200B2350-5261-4F5C-9DF5-EF0D264FC8D2}" type="slidenum">
              <a:rPr lang="en-US" smtClean="0"/>
              <a:pPr/>
              <a:t>26</a:t>
            </a:fld>
            <a:endParaRPr lang="en-US"/>
          </a:p>
        </p:txBody>
      </p:sp>
    </p:spTree>
    <p:extLst>
      <p:ext uri="{BB962C8B-B14F-4D97-AF65-F5344CB8AC3E}">
        <p14:creationId xmlns:p14="http://schemas.microsoft.com/office/powerpoint/2010/main" val="958598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altLang="en-US" dirty="0"/>
              <a:t>Explaining Poverty</a:t>
            </a:r>
            <a:endParaRPr lang="en-IN" dirty="0"/>
          </a:p>
        </p:txBody>
      </p:sp>
      <p:sp>
        <p:nvSpPr>
          <p:cNvPr id="3" name="Content Placeholder 2"/>
          <p:cNvSpPr>
            <a:spLocks noGrp="1"/>
          </p:cNvSpPr>
          <p:nvPr>
            <p:ph idx="1"/>
          </p:nvPr>
        </p:nvSpPr>
        <p:spPr>
          <a:xfrm>
            <a:off x="533400" y="1203649"/>
            <a:ext cx="8229600" cy="4983162"/>
          </a:xfrm>
        </p:spPr>
        <p:txBody>
          <a:bodyPr>
            <a:normAutofit fontScale="92500" lnSpcReduction="20000"/>
          </a:bodyPr>
          <a:lstStyle/>
          <a:p>
            <a:pPr lvl="0"/>
            <a:r>
              <a:rPr lang="en-US" dirty="0"/>
              <a:t>Blame the poor </a:t>
            </a:r>
          </a:p>
          <a:p>
            <a:pPr lvl="1"/>
            <a:r>
              <a:rPr lang="en-US" dirty="0"/>
              <a:t>The poor are mostly responsible for their own poverty.</a:t>
            </a:r>
          </a:p>
          <a:p>
            <a:pPr lvl="1"/>
            <a:r>
              <a:rPr lang="en-US" dirty="0"/>
              <a:t>Culture of poverty produces a self-perpetuating cycle of poverty.</a:t>
            </a:r>
          </a:p>
          <a:p>
            <a:pPr lvl="1"/>
            <a:r>
              <a:rPr lang="en-US" dirty="0"/>
              <a:t>Time limits set for welfare.</a:t>
            </a:r>
          </a:p>
          <a:p>
            <a:pPr lvl="1"/>
            <a:endParaRPr lang="en-US" dirty="0"/>
          </a:p>
          <a:p>
            <a:pPr lvl="0"/>
            <a:r>
              <a:rPr lang="en-US" dirty="0"/>
              <a:t>Blame society</a:t>
            </a:r>
          </a:p>
          <a:p>
            <a:pPr lvl="1"/>
            <a:r>
              <a:rPr lang="en-US" dirty="0"/>
              <a:t>There is little opportunity for work.</a:t>
            </a:r>
          </a:p>
          <a:p>
            <a:pPr lvl="1"/>
            <a:r>
              <a:rPr lang="en-US" dirty="0"/>
              <a:t>William Julius Wilson</a:t>
            </a:r>
          </a:p>
          <a:p>
            <a:pPr lvl="2"/>
            <a:r>
              <a:rPr lang="en-US" dirty="0"/>
              <a:t>Society is mostly responsible for poverty.</a:t>
            </a:r>
          </a:p>
          <a:p>
            <a:pPr lvl="2"/>
            <a:r>
              <a:rPr lang="en-US" dirty="0"/>
              <a:t>Loss of jobs in the inner cities is the main cause of poverty.</a:t>
            </a:r>
          </a:p>
        </p:txBody>
      </p:sp>
      <p:sp>
        <p:nvSpPr>
          <p:cNvPr id="4" name="Slide Number Placeholder 3"/>
          <p:cNvSpPr>
            <a:spLocks noGrp="1"/>
          </p:cNvSpPr>
          <p:nvPr>
            <p:ph type="sldNum" sz="quarter" idx="12"/>
          </p:nvPr>
        </p:nvSpPr>
        <p:spPr/>
        <p:txBody>
          <a:bodyPr/>
          <a:lstStyle/>
          <a:p>
            <a:fld id="{200B2350-5261-4F5C-9DF5-EF0D264FC8D2}" type="slidenum">
              <a:rPr lang="en-US" smtClean="0"/>
              <a:pPr/>
              <a:t>27</a:t>
            </a:fld>
            <a:endParaRPr lang="en-US"/>
          </a:p>
        </p:txBody>
      </p:sp>
    </p:spTree>
    <p:extLst>
      <p:ext uri="{BB962C8B-B14F-4D97-AF65-F5344CB8AC3E}">
        <p14:creationId xmlns:p14="http://schemas.microsoft.com/office/powerpoint/2010/main" val="41993189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664E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393192" y="4767072"/>
            <a:ext cx="4945641" cy="1625210"/>
          </a:xfrm>
        </p:spPr>
        <p:txBody>
          <a:bodyPr>
            <a:normAutofit/>
          </a:bodyPr>
          <a:lstStyle/>
          <a:p>
            <a:pPr algn="r"/>
            <a:r>
              <a:rPr lang="en-US" altLang="en-US" dirty="0">
                <a:solidFill>
                  <a:srgbClr val="FFFFFF"/>
                </a:solidFill>
              </a:rPr>
              <a:t>Homelessness</a:t>
            </a:r>
            <a:endParaRPr lang="en-IN" dirty="0">
              <a:solidFill>
                <a:srgbClr val="FFFFFF"/>
              </a:solidFill>
            </a:endParaRPr>
          </a:p>
        </p:txBody>
      </p:sp>
      <p:pic>
        <p:nvPicPr>
          <p:cNvPr id="5" name="Picture 4" descr="A photo shows an elderly homeless woman, a bandage on her face, sleeping on a dirty blanket on a litter-strewn city sidewalk. Next to her is a shopping cart stuffed with her clothes and other belongings."/>
          <p:cNvPicPr>
            <a:picLocks noChangeAspect="1"/>
          </p:cNvPicPr>
          <p:nvPr/>
        </p:nvPicPr>
        <p:blipFill rotWithShape="1">
          <a:blip r:embed="rId3" cstate="print">
            <a:extLst>
              <a:ext uri="{28A0092B-C50C-407E-A947-70E740481C1C}">
                <a14:useLocalDpi xmlns:a14="http://schemas.microsoft.com/office/drawing/2010/main" val="0"/>
              </a:ext>
            </a:extLst>
          </a:blip>
          <a:srcRect l="14938" r="-2" b="-2"/>
          <a:stretch/>
        </p:blipFill>
        <p:spPr>
          <a:xfrm>
            <a:off x="245660" y="321733"/>
            <a:ext cx="5293729" cy="4107392"/>
          </a:xfrm>
          <a:prstGeom prst="rect">
            <a:avLst/>
          </a:prstGeom>
        </p:spPr>
      </p:pic>
      <p:sp>
        <p:nvSpPr>
          <p:cNvPr id="13" name="Rectangle 12">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5847187" y="533400"/>
            <a:ext cx="2903621" cy="5858882"/>
          </a:xfrm>
        </p:spPr>
        <p:txBody>
          <a:bodyPr anchor="ctr">
            <a:normAutofit/>
          </a:bodyPr>
          <a:lstStyle/>
          <a:p>
            <a:pPr>
              <a:lnSpc>
                <a:spcPct val="90000"/>
              </a:lnSpc>
              <a:defRPr/>
            </a:pPr>
            <a:r>
              <a:rPr lang="en-US" sz="1800" dirty="0">
                <a:solidFill>
                  <a:srgbClr val="FFFFFF"/>
                </a:solidFill>
                <a:ea typeface="ＭＳ Ｐゴシック" charset="0"/>
              </a:rPr>
              <a:t>Causes	</a:t>
            </a:r>
          </a:p>
          <a:p>
            <a:pPr lvl="1">
              <a:lnSpc>
                <a:spcPct val="90000"/>
              </a:lnSpc>
              <a:defRPr/>
            </a:pPr>
            <a:r>
              <a:rPr lang="en-US" sz="1800" dirty="0">
                <a:solidFill>
                  <a:srgbClr val="FFFFFF"/>
                </a:solidFill>
              </a:rPr>
              <a:t>Poverty</a:t>
            </a:r>
          </a:p>
          <a:p>
            <a:pPr lvl="1">
              <a:lnSpc>
                <a:spcPct val="90000"/>
              </a:lnSpc>
              <a:defRPr/>
            </a:pPr>
            <a:r>
              <a:rPr lang="en-US" sz="1800" dirty="0">
                <a:solidFill>
                  <a:srgbClr val="FFFFFF"/>
                </a:solidFill>
              </a:rPr>
              <a:t>Substance abuse and mental illness</a:t>
            </a:r>
          </a:p>
          <a:p>
            <a:pPr lvl="1">
              <a:lnSpc>
                <a:spcPct val="90000"/>
              </a:lnSpc>
              <a:defRPr/>
            </a:pPr>
            <a:r>
              <a:rPr lang="en-US" sz="1800" dirty="0">
                <a:solidFill>
                  <a:srgbClr val="FFFFFF"/>
                </a:solidFill>
              </a:rPr>
              <a:t>Long-term</a:t>
            </a:r>
          </a:p>
          <a:p>
            <a:pPr lvl="1">
              <a:lnSpc>
                <a:spcPct val="90000"/>
              </a:lnSpc>
              <a:defRPr/>
            </a:pPr>
            <a:r>
              <a:rPr lang="en-US" sz="1800" dirty="0">
                <a:solidFill>
                  <a:srgbClr val="FFFFFF"/>
                </a:solidFill>
              </a:rPr>
              <a:t>Structural changes in the U.S. economy</a:t>
            </a:r>
          </a:p>
          <a:p>
            <a:pPr lvl="1">
              <a:lnSpc>
                <a:spcPct val="90000"/>
              </a:lnSpc>
              <a:defRPr/>
            </a:pPr>
            <a:r>
              <a:rPr lang="en-US" sz="1800" dirty="0">
                <a:solidFill>
                  <a:srgbClr val="FFFFFF"/>
                </a:solidFill>
              </a:rPr>
              <a:t>Cutbacks in social service budgets</a:t>
            </a:r>
          </a:p>
          <a:p>
            <a:pPr lvl="1">
              <a:lnSpc>
                <a:spcPct val="90000"/>
              </a:lnSpc>
              <a:defRPr/>
            </a:pPr>
            <a:r>
              <a:rPr lang="en-US" sz="1800" dirty="0">
                <a:solidFill>
                  <a:srgbClr val="FFFFFF"/>
                </a:solidFill>
              </a:rPr>
              <a:t>Recent economic downturn</a:t>
            </a:r>
          </a:p>
          <a:p>
            <a:pPr marL="0" indent="-29718">
              <a:lnSpc>
                <a:spcPct val="90000"/>
              </a:lnSpc>
              <a:buNone/>
              <a:defRPr/>
            </a:pPr>
            <a:endParaRPr lang="en-US" sz="1800" dirty="0">
              <a:solidFill>
                <a:srgbClr val="FFFFFF"/>
              </a:solidFill>
            </a:endParaRPr>
          </a:p>
          <a:p>
            <a:pPr marL="0" indent="-29718">
              <a:lnSpc>
                <a:spcPct val="90000"/>
              </a:lnSpc>
              <a:buNone/>
              <a:defRPr/>
            </a:pPr>
            <a:r>
              <a:rPr lang="en-US" sz="1800" dirty="0">
                <a:solidFill>
                  <a:srgbClr val="FFFFFF"/>
                </a:solidFill>
              </a:rPr>
              <a:t>Is society responsible for poverty or are individuals themselves to blame? When it comes to homeless families, most people think society should do more.</a:t>
            </a:r>
          </a:p>
        </p:txBody>
      </p:sp>
      <p:sp>
        <p:nvSpPr>
          <p:cNvPr id="6" name="Slide Number Placeholder 5"/>
          <p:cNvSpPr>
            <a:spLocks noGrp="1"/>
          </p:cNvSpPr>
          <p:nvPr>
            <p:ph type="sldNum" sz="quarter" idx="12"/>
          </p:nvPr>
        </p:nvSpPr>
        <p:spPr>
          <a:xfrm>
            <a:off x="8127999" y="6535157"/>
            <a:ext cx="730251" cy="274320"/>
          </a:xfrm>
        </p:spPr>
        <p:txBody>
          <a:bodyPr>
            <a:normAutofit/>
          </a:bodyPr>
          <a:lstStyle/>
          <a:p>
            <a:pPr>
              <a:spcAft>
                <a:spcPts val="600"/>
              </a:spcAft>
            </a:pPr>
            <a:fld id="{200B2350-5261-4F5C-9DF5-EF0D264FC8D2}" type="slidenum">
              <a:rPr lang="en-US" sz="1000">
                <a:solidFill>
                  <a:prstClr val="black">
                    <a:tint val="75000"/>
                  </a:prstClr>
                </a:solidFill>
              </a:rPr>
              <a:pPr>
                <a:spcAft>
                  <a:spcPts val="600"/>
                </a:spcAft>
              </a:pPr>
              <a:t>28</a:t>
            </a:fld>
            <a:endParaRPr lang="en-US" sz="1000">
              <a:solidFill>
                <a:prstClr val="black">
                  <a:tint val="75000"/>
                </a:prstClr>
              </a:solidFill>
            </a:endParaRPr>
          </a:p>
        </p:txBody>
      </p:sp>
    </p:spTree>
    <p:extLst>
      <p:ext uri="{BB962C8B-B14F-4D97-AF65-F5344CB8AC3E}">
        <p14:creationId xmlns:p14="http://schemas.microsoft.com/office/powerpoint/2010/main" val="1845011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 name="Freeform: Shape 10">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42" name="Group 12">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14"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txBody>
            <a:bodyPr/>
            <a:lstStyle/>
            <a:p>
              <a:endParaRPr lang="en-US"/>
            </a:p>
          </p:txBody>
        </p:sp>
        <p:sp>
          <p:nvSpPr>
            <p:cNvPr id="15"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txBody>
            <a:bodyPr/>
            <a:lstStyle/>
            <a:p>
              <a:endParaRPr lang="en-US"/>
            </a:p>
          </p:txBody>
        </p:sp>
        <p:sp>
          <p:nvSpPr>
            <p:cNvPr id="16"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txBody>
            <a:bodyPr/>
            <a:lstStyle/>
            <a:p>
              <a:endParaRPr lang="en-US"/>
            </a:p>
          </p:txBody>
        </p:sp>
        <p:sp>
          <p:nvSpPr>
            <p:cNvPr id="17"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txBody>
            <a:bodyPr/>
            <a:lstStyle/>
            <a:p>
              <a:endParaRPr lang="en-US"/>
            </a:p>
          </p:txBody>
        </p:sp>
        <p:sp>
          <p:nvSpPr>
            <p:cNvPr id="18"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txBody>
            <a:bodyPr/>
            <a:lstStyle/>
            <a:p>
              <a:endParaRPr lang="en-US"/>
            </a:p>
          </p:txBody>
        </p:sp>
        <p:sp>
          <p:nvSpPr>
            <p:cNvPr id="19"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txBody>
            <a:bodyPr/>
            <a:lstStyle/>
            <a:p>
              <a:endParaRPr lang="en-US"/>
            </a:p>
          </p:txBody>
        </p:sp>
      </p:grpSp>
      <p:sp>
        <p:nvSpPr>
          <p:cNvPr id="2" name="Title 1"/>
          <p:cNvSpPr>
            <a:spLocks noGrp="1"/>
          </p:cNvSpPr>
          <p:nvPr>
            <p:ph type="title"/>
          </p:nvPr>
        </p:nvSpPr>
        <p:spPr>
          <a:xfrm>
            <a:off x="401265" y="685800"/>
            <a:ext cx="2085203" cy="5105400"/>
          </a:xfrm>
        </p:spPr>
        <p:txBody>
          <a:bodyPr>
            <a:normAutofit/>
          </a:bodyPr>
          <a:lstStyle/>
          <a:p>
            <a:r>
              <a:rPr lang="en-US" altLang="en-US" sz="3000">
                <a:solidFill>
                  <a:srgbClr val="FFFFFF"/>
                </a:solidFill>
              </a:rPr>
              <a:t>Increasing Inequality, Increasing Controversy</a:t>
            </a:r>
            <a:br>
              <a:rPr lang="en-US" altLang="en-US" sz="3000">
                <a:solidFill>
                  <a:srgbClr val="FFFFFF"/>
                </a:solidFill>
              </a:rPr>
            </a:br>
            <a:r>
              <a:rPr lang="en-US" altLang="en-US" sz="3000">
                <a:solidFill>
                  <a:srgbClr val="FFFFFF"/>
                </a:solidFill>
              </a:rPr>
              <a:t> </a:t>
            </a:r>
            <a:endParaRPr lang="en-IN" sz="3000">
              <a:solidFill>
                <a:srgbClr val="FFFFFF"/>
              </a:solidFill>
            </a:endParaRPr>
          </a:p>
        </p:txBody>
      </p:sp>
      <p:sp>
        <p:nvSpPr>
          <p:cNvPr id="4" name="Slide Number Placeholder 3"/>
          <p:cNvSpPr>
            <a:spLocks noGrp="1"/>
          </p:cNvSpPr>
          <p:nvPr>
            <p:ph type="sldNum" sz="quarter" idx="12"/>
          </p:nvPr>
        </p:nvSpPr>
        <p:spPr>
          <a:xfrm>
            <a:off x="7699176" y="6309360"/>
            <a:ext cx="816173" cy="365125"/>
          </a:xfrm>
        </p:spPr>
        <p:txBody>
          <a:bodyPr>
            <a:normAutofit/>
          </a:bodyPr>
          <a:lstStyle/>
          <a:p>
            <a:pPr>
              <a:spcAft>
                <a:spcPts val="600"/>
              </a:spcAft>
            </a:pPr>
            <a:fld id="{200B2350-5261-4F5C-9DF5-EF0D264FC8D2}" type="slidenum">
              <a:rPr lang="en-US" sz="1000">
                <a:solidFill>
                  <a:prstClr val="black">
                    <a:tint val="75000"/>
                  </a:prstClr>
                </a:solidFill>
              </a:rPr>
              <a:pPr>
                <a:spcAft>
                  <a:spcPts val="600"/>
                </a:spcAft>
              </a:pPr>
              <a:t>29</a:t>
            </a:fld>
            <a:endParaRPr lang="en-US" sz="1000">
              <a:solidFill>
                <a:prstClr val="black">
                  <a:tint val="75000"/>
                </a:prstClr>
              </a:solidFill>
            </a:endParaRPr>
          </a:p>
        </p:txBody>
      </p:sp>
      <p:graphicFrame>
        <p:nvGraphicFramePr>
          <p:cNvPr id="43" name="Content Placeholder 2">
            <a:extLst>
              <a:ext uri="{FF2B5EF4-FFF2-40B4-BE49-F238E27FC236}">
                <a16:creationId xmlns:a16="http://schemas.microsoft.com/office/drawing/2014/main" id="{E5FB33AB-B7D9-4298-B68D-F84306058038}"/>
              </a:ext>
            </a:extLst>
          </p:cNvPr>
          <p:cNvGraphicFramePr>
            <a:graphicFrameLocks noGrp="1"/>
          </p:cNvGraphicFramePr>
          <p:nvPr>
            <p:ph idx="1"/>
            <p:extLst>
              <p:ext uri="{D42A27DB-BD31-4B8C-83A1-F6EECF244321}">
                <p14:modId xmlns:p14="http://schemas.microsoft.com/office/powerpoint/2010/main" val="1590730328"/>
              </p:ext>
            </p:extLst>
          </p:nvPr>
        </p:nvGraphicFramePr>
        <p:xfrm>
          <a:off x="3757612" y="685800"/>
          <a:ext cx="4869656"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2738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dirty="0"/>
              <a:t>Inequality in the United States</a:t>
            </a:r>
            <a:br>
              <a:rPr lang="en-US" altLang="en-US" sz="2000" dirty="0"/>
            </a:br>
            <a:endParaRPr lang="en-IN" sz="2000" dirty="0"/>
          </a:p>
        </p:txBody>
      </p:sp>
      <p:sp>
        <p:nvSpPr>
          <p:cNvPr id="3" name="Content Placeholder 2"/>
          <p:cNvSpPr>
            <a:spLocks noGrp="1"/>
          </p:cNvSpPr>
          <p:nvPr>
            <p:ph idx="1"/>
          </p:nvPr>
        </p:nvSpPr>
        <p:spPr/>
        <p:txBody>
          <a:bodyPr/>
          <a:lstStyle/>
          <a:p>
            <a:pPr lvl="0"/>
            <a:r>
              <a:rPr lang="en-US" dirty="0"/>
              <a:t>U.S. society</a:t>
            </a:r>
          </a:p>
          <a:p>
            <a:pPr lvl="1"/>
            <a:r>
              <a:rPr lang="en-US" dirty="0"/>
              <a:t>Highly stratified</a:t>
            </a:r>
          </a:p>
          <a:p>
            <a:pPr lvl="1"/>
            <a:endParaRPr lang="en-US" dirty="0"/>
          </a:p>
          <a:p>
            <a:pPr lvl="1"/>
            <a:r>
              <a:rPr lang="en-US" dirty="0"/>
              <a:t>Rich have most of money, enjoy best schooling and health, and consume most goods and services</a:t>
            </a:r>
          </a:p>
        </p:txBody>
      </p:sp>
      <p:sp>
        <p:nvSpPr>
          <p:cNvPr id="4" name="Slide Number Placeholder 3"/>
          <p:cNvSpPr>
            <a:spLocks noGrp="1"/>
          </p:cNvSpPr>
          <p:nvPr>
            <p:ph type="sldNum" sz="quarter" idx="12"/>
          </p:nvPr>
        </p:nvSpPr>
        <p:spPr/>
        <p:txBody>
          <a:bodyPr/>
          <a:lstStyle/>
          <a:p>
            <a:fld id="{200B2350-5261-4F5C-9DF5-EF0D264FC8D2}" type="slidenum">
              <a:rPr lang="en-US" smtClean="0"/>
              <a:pPr/>
              <a:t>3</a:t>
            </a:fld>
            <a:endParaRPr lang="en-US"/>
          </a:p>
        </p:txBody>
      </p:sp>
    </p:spTree>
    <p:extLst>
      <p:ext uri="{BB962C8B-B14F-4D97-AF65-F5344CB8AC3E}">
        <p14:creationId xmlns:p14="http://schemas.microsoft.com/office/powerpoint/2010/main" val="3675279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AE5A632B-B15A-489E-8337-BC0F40DB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Arc 23">
            <a:extLst>
              <a:ext uri="{FF2B5EF4-FFF2-40B4-BE49-F238E27FC236}">
                <a16:creationId xmlns:a16="http://schemas.microsoft.com/office/drawing/2014/main" id="{6E895C8D-1379-40B8-8B1B-B6F5AEAF0A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8946" y="859948"/>
            <a:ext cx="2240924"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p:cNvSpPr>
            <a:spLocks noGrp="1"/>
          </p:cNvSpPr>
          <p:nvPr>
            <p:ph type="title"/>
          </p:nvPr>
        </p:nvSpPr>
        <p:spPr>
          <a:xfrm>
            <a:off x="628650" y="643467"/>
            <a:ext cx="2213403" cy="5571066"/>
          </a:xfrm>
        </p:spPr>
        <p:txBody>
          <a:bodyPr>
            <a:normAutofit/>
          </a:bodyPr>
          <a:lstStyle/>
          <a:p>
            <a:r>
              <a:rPr lang="en-US" altLang="en-US">
                <a:solidFill>
                  <a:srgbClr val="FFFFFF"/>
                </a:solidFill>
              </a:rPr>
              <a:t>Can the Rest of Us Get Ahead?</a:t>
            </a:r>
            <a:endParaRPr lang="en-IN">
              <a:solidFill>
                <a:srgbClr val="FFFFFF"/>
              </a:solidFill>
            </a:endParaRPr>
          </a:p>
        </p:txBody>
      </p:sp>
      <p:sp>
        <p:nvSpPr>
          <p:cNvPr id="26" name="Rectangle: Rounded Corners 25">
            <a:extLst>
              <a:ext uri="{FF2B5EF4-FFF2-40B4-BE49-F238E27FC236}">
                <a16:creationId xmlns:a16="http://schemas.microsoft.com/office/drawing/2014/main" id="{651547D7-AD18-407B-A5F4-F8225B5DCF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64089" y="434266"/>
            <a:ext cx="5413275" cy="5922084"/>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6457950" y="6356350"/>
            <a:ext cx="2057400" cy="365125"/>
          </a:xfrm>
        </p:spPr>
        <p:txBody>
          <a:bodyPr>
            <a:normAutofit/>
          </a:bodyPr>
          <a:lstStyle/>
          <a:p>
            <a:pPr>
              <a:spcAft>
                <a:spcPts val="600"/>
              </a:spcAft>
            </a:pPr>
            <a:fld id="{200B2350-5261-4F5C-9DF5-EF0D264FC8D2}" type="slidenum">
              <a:rPr lang="en-US">
                <a:solidFill>
                  <a:srgbClr val="FFFFFF"/>
                </a:solidFill>
              </a:rPr>
              <a:pPr>
                <a:spcAft>
                  <a:spcPts val="600"/>
                </a:spcAft>
              </a:pPr>
              <a:t>30</a:t>
            </a:fld>
            <a:endParaRPr lang="en-US">
              <a:solidFill>
                <a:srgbClr val="FFFFFF"/>
              </a:solidFill>
            </a:endParaRPr>
          </a:p>
        </p:txBody>
      </p:sp>
      <p:graphicFrame>
        <p:nvGraphicFramePr>
          <p:cNvPr id="17" name="Content Placeholder 2">
            <a:extLst>
              <a:ext uri="{FF2B5EF4-FFF2-40B4-BE49-F238E27FC236}">
                <a16:creationId xmlns:a16="http://schemas.microsoft.com/office/drawing/2014/main" id="{B499CCAE-9523-4626-93E8-837432252B86}"/>
              </a:ext>
            </a:extLst>
          </p:cNvPr>
          <p:cNvGraphicFramePr>
            <a:graphicFrameLocks noGrp="1"/>
          </p:cNvGraphicFramePr>
          <p:nvPr>
            <p:ph idx="1"/>
            <p:extLst>
              <p:ext uri="{D42A27DB-BD31-4B8C-83A1-F6EECF244321}">
                <p14:modId xmlns:p14="http://schemas.microsoft.com/office/powerpoint/2010/main" val="1982124661"/>
              </p:ext>
            </p:extLst>
          </p:nvPr>
        </p:nvGraphicFramePr>
        <p:xfrm>
          <a:off x="3572933" y="609600"/>
          <a:ext cx="5051582" cy="55646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21398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79311" y="1066800"/>
            <a:ext cx="2285999" cy="2182178"/>
          </a:xfrm>
        </p:spPr>
        <p:txBody>
          <a:bodyPr>
            <a:normAutofit/>
          </a:bodyPr>
          <a:lstStyle/>
          <a:p>
            <a:r>
              <a:rPr lang="en-US" dirty="0">
                <a:solidFill>
                  <a:srgbClr val="FFFFFF"/>
                </a:solidFill>
              </a:rPr>
              <a:t>Inner City Blues</a:t>
            </a:r>
          </a:p>
        </p:txBody>
      </p:sp>
      <p:sp>
        <p:nvSpPr>
          <p:cNvPr id="3" name="Content Placeholder 2"/>
          <p:cNvSpPr>
            <a:spLocks noGrp="1"/>
          </p:cNvSpPr>
          <p:nvPr>
            <p:ph idx="1"/>
          </p:nvPr>
        </p:nvSpPr>
        <p:spPr>
          <a:xfrm>
            <a:off x="3124200" y="152400"/>
            <a:ext cx="5715000" cy="5880100"/>
          </a:xfrm>
        </p:spPr>
        <p:txBody>
          <a:bodyPr anchor="ctr">
            <a:normAutofit/>
          </a:bodyPr>
          <a:lstStyle/>
          <a:p>
            <a:pPr>
              <a:buNone/>
            </a:pPr>
            <a:r>
              <a:rPr lang="en-US" dirty="0">
                <a:solidFill>
                  <a:srgbClr val="000000"/>
                </a:solidFill>
              </a:rPr>
              <a:t>Marvin Gaye (1939-1984)</a:t>
            </a:r>
          </a:p>
          <a:p>
            <a:pPr>
              <a:buNone/>
            </a:pPr>
            <a:r>
              <a:rPr lang="en-US" dirty="0">
                <a:solidFill>
                  <a:srgbClr val="000000"/>
                </a:solidFill>
              </a:rPr>
              <a:t>Album: What’s Going On (1971)   		 	  </a:t>
            </a:r>
          </a:p>
          <a:p>
            <a:pPr>
              <a:buNone/>
            </a:pPr>
            <a:endParaRPr lang="en-US" dirty="0">
              <a:solidFill>
                <a:srgbClr val="000000"/>
              </a:solidFill>
              <a:hlinkClick r:id="rId5"/>
            </a:endParaRPr>
          </a:p>
          <a:p>
            <a:pPr>
              <a:buNone/>
            </a:pPr>
            <a:endParaRPr lang="en-US" dirty="0">
              <a:solidFill>
                <a:srgbClr val="000000"/>
              </a:solidFill>
              <a:hlinkClick r:id="rId5"/>
            </a:endParaRPr>
          </a:p>
          <a:p>
            <a:pPr>
              <a:buNone/>
            </a:pPr>
            <a:endParaRPr lang="en-US" dirty="0">
              <a:solidFill>
                <a:srgbClr val="000000"/>
              </a:solidFill>
              <a:hlinkClick r:id="rId5"/>
            </a:endParaRPr>
          </a:p>
          <a:p>
            <a:pPr>
              <a:buNone/>
            </a:pPr>
            <a:endParaRPr lang="en-US" dirty="0">
              <a:solidFill>
                <a:srgbClr val="000000"/>
              </a:solidFill>
              <a:hlinkClick r:id="rId5"/>
            </a:endParaRPr>
          </a:p>
          <a:p>
            <a:pPr>
              <a:buNone/>
            </a:pPr>
            <a:endParaRPr lang="en-US" dirty="0">
              <a:solidFill>
                <a:srgbClr val="000000"/>
              </a:solidFill>
              <a:hlinkClick r:id="rId5"/>
            </a:endParaRPr>
          </a:p>
          <a:p>
            <a:pPr>
              <a:buNone/>
            </a:pPr>
            <a:r>
              <a:rPr lang="en-US" dirty="0">
                <a:solidFill>
                  <a:srgbClr val="000000"/>
                </a:solidFill>
              </a:rPr>
              <a:t> </a:t>
            </a:r>
          </a:p>
        </p:txBody>
      </p:sp>
      <p:sp>
        <p:nvSpPr>
          <p:cNvPr id="4" name="Slide Number Placeholder 3"/>
          <p:cNvSpPr>
            <a:spLocks noGrp="1"/>
          </p:cNvSpPr>
          <p:nvPr>
            <p:ph type="sldNum" sz="quarter" idx="12"/>
          </p:nvPr>
        </p:nvSpPr>
        <p:spPr>
          <a:xfrm>
            <a:off x="8119447" y="6223702"/>
            <a:ext cx="428046" cy="314067"/>
          </a:xfrm>
        </p:spPr>
        <p:txBody>
          <a:bodyPr>
            <a:normAutofit/>
          </a:bodyPr>
          <a:lstStyle/>
          <a:p>
            <a:pPr>
              <a:spcAft>
                <a:spcPts val="600"/>
              </a:spcAft>
            </a:pPr>
            <a:fld id="{DF27D7B0-3D4C-4D18-9673-B947D128A186}" type="slidenum">
              <a:rPr lang="en-US" sz="900">
                <a:solidFill>
                  <a:srgbClr val="898989"/>
                </a:solidFill>
              </a:rPr>
              <a:pPr>
                <a:spcAft>
                  <a:spcPts val="600"/>
                </a:spcAft>
              </a:pPr>
              <a:t>31</a:t>
            </a:fld>
            <a:endParaRPr lang="en-US" sz="900">
              <a:solidFill>
                <a:srgbClr val="898989"/>
              </a:solidFill>
            </a:endParaRPr>
          </a:p>
        </p:txBody>
      </p:sp>
      <p:pic>
        <p:nvPicPr>
          <p:cNvPr id="5" name="Online Media 4" title="Marvin Gaye - Inner City Blues (Make Me Wanna Holler)">
            <a:hlinkClick r:id="" action="ppaction://media"/>
            <a:extLst>
              <a:ext uri="{FF2B5EF4-FFF2-40B4-BE49-F238E27FC236}">
                <a16:creationId xmlns:a16="http://schemas.microsoft.com/office/drawing/2014/main" id="{2E551322-D591-4409-AC10-41014154DFC3}"/>
              </a:ext>
            </a:extLst>
          </p:cNvPr>
          <p:cNvPicPr>
            <a:picLocks noRot="1" noChangeAspect="1"/>
          </p:cNvPicPr>
          <p:nvPr>
            <a:videoFile r:link="rId1"/>
          </p:nvPr>
        </p:nvPicPr>
        <p:blipFill>
          <a:blip r:embed="rId6"/>
          <a:stretch>
            <a:fillRect/>
          </a:stretch>
        </p:blipFill>
        <p:spPr>
          <a:xfrm>
            <a:off x="2365310" y="1905000"/>
            <a:ext cx="6400800" cy="38227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Income, Wealth, and Power</a:t>
            </a:r>
            <a:endParaRPr lang="en-IN" dirty="0"/>
          </a:p>
        </p:txBody>
      </p:sp>
      <p:sp>
        <p:nvSpPr>
          <p:cNvPr id="3" name="Content Placeholder 2"/>
          <p:cNvSpPr>
            <a:spLocks noGrp="1"/>
          </p:cNvSpPr>
          <p:nvPr>
            <p:ph idx="1"/>
          </p:nvPr>
        </p:nvSpPr>
        <p:spPr/>
        <p:txBody>
          <a:bodyPr/>
          <a:lstStyle/>
          <a:p>
            <a:pPr lvl="0"/>
            <a:r>
              <a:rPr lang="en-US" dirty="0"/>
              <a:t>Income</a:t>
            </a:r>
          </a:p>
          <a:p>
            <a:pPr lvl="1"/>
            <a:r>
              <a:rPr lang="en-US" dirty="0"/>
              <a:t>Earnings from work or investments</a:t>
            </a:r>
          </a:p>
          <a:p>
            <a:pPr lvl="1"/>
            <a:endParaRPr lang="en-US" dirty="0"/>
          </a:p>
          <a:p>
            <a:pPr lvl="0"/>
            <a:r>
              <a:rPr lang="en-US" dirty="0"/>
              <a:t>Wealth</a:t>
            </a:r>
          </a:p>
          <a:p>
            <a:pPr lvl="1"/>
            <a:r>
              <a:rPr lang="en-US" dirty="0"/>
              <a:t>Total value of money and other assets, minus outstanding debts</a:t>
            </a:r>
          </a:p>
        </p:txBody>
      </p:sp>
      <p:sp>
        <p:nvSpPr>
          <p:cNvPr id="4" name="Slide Number Placeholder 3"/>
          <p:cNvSpPr>
            <a:spLocks noGrp="1"/>
          </p:cNvSpPr>
          <p:nvPr>
            <p:ph type="sldNum" sz="quarter" idx="12"/>
          </p:nvPr>
        </p:nvSpPr>
        <p:spPr/>
        <p:txBody>
          <a:bodyPr/>
          <a:lstStyle/>
          <a:p>
            <a:fld id="{200B2350-5261-4F5C-9DF5-EF0D264FC8D2}" type="slidenum">
              <a:rPr lang="en-US" smtClean="0"/>
              <a:pPr/>
              <a:t>4</a:t>
            </a:fld>
            <a:endParaRPr lang="en-US"/>
          </a:p>
        </p:txBody>
      </p:sp>
    </p:spTree>
    <p:extLst>
      <p:ext uri="{BB962C8B-B14F-4D97-AF65-F5344CB8AC3E}">
        <p14:creationId xmlns:p14="http://schemas.microsoft.com/office/powerpoint/2010/main" val="2976814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F27D7B0-3D4C-4D18-9673-B947D128A186}" type="slidenum">
              <a:rPr lang="en-US" smtClean="0"/>
              <a:pPr/>
              <a:t>5</a:t>
            </a:fld>
            <a:endParaRPr lang="en-US"/>
          </a:p>
        </p:txBody>
      </p:sp>
      <p:sp>
        <p:nvSpPr>
          <p:cNvPr id="5" name="Title 1"/>
          <p:cNvSpPr>
            <a:spLocks noGrp="1"/>
          </p:cNvSpPr>
          <p:nvPr>
            <p:ph type="title"/>
          </p:nvPr>
        </p:nvSpPr>
        <p:spPr/>
        <p:txBody>
          <a:bodyPr>
            <a:normAutofit fontScale="90000"/>
          </a:bodyPr>
          <a:lstStyle/>
          <a:p>
            <a:r>
              <a:rPr lang="en-US" altLang="en-US" sz="3600" dirty="0"/>
              <a:t>Distribution of Income and Wealth in the </a:t>
            </a:r>
            <a:br>
              <a:rPr lang="en-US" altLang="en-US" sz="3600" dirty="0"/>
            </a:br>
            <a:r>
              <a:rPr lang="en-US" altLang="en-US" sz="3600" dirty="0"/>
              <a:t>United States, 2011</a:t>
            </a:r>
            <a:endParaRPr lang="en-IN" sz="3600" dirty="0"/>
          </a:p>
        </p:txBody>
      </p:sp>
      <p:pic>
        <p:nvPicPr>
          <p:cNvPr id="6" name="Content Placeholder 5" descr="A table and two pie charts show that the richest 20 percent of families earn nearly half of the total income in the United States and own 88.9 percent of the nation’s wealth."/>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2284720"/>
            <a:ext cx="8229600" cy="335408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Occupational Prestige</a:t>
            </a:r>
            <a:endParaRPr lang="en-IN" dirty="0"/>
          </a:p>
        </p:txBody>
      </p:sp>
      <p:sp>
        <p:nvSpPr>
          <p:cNvPr id="3" name="Content Placeholder 2"/>
          <p:cNvSpPr>
            <a:spLocks noGrp="1"/>
          </p:cNvSpPr>
          <p:nvPr>
            <p:ph idx="1"/>
          </p:nvPr>
        </p:nvSpPr>
        <p:spPr/>
        <p:txBody>
          <a:bodyPr/>
          <a:lstStyle/>
          <a:p>
            <a:pPr lvl="0"/>
            <a:r>
              <a:rPr lang="en-US" dirty="0"/>
              <a:t>Work generates social prestige.</a:t>
            </a:r>
          </a:p>
          <a:p>
            <a:pPr lvl="0"/>
            <a:endParaRPr lang="en-US" dirty="0"/>
          </a:p>
          <a:p>
            <a:pPr lvl="0"/>
            <a:r>
              <a:rPr lang="en-US" dirty="0"/>
              <a:t>In any society, high-prestige occupations go to privileged categories of people.</a:t>
            </a:r>
          </a:p>
          <a:p>
            <a:pPr lvl="0"/>
            <a:endParaRPr lang="en-US" dirty="0"/>
          </a:p>
          <a:p>
            <a:r>
              <a:rPr lang="en-US" dirty="0"/>
              <a:t>Check Table 8-1 to see if your desired occupation is on the list.</a:t>
            </a:r>
          </a:p>
        </p:txBody>
      </p:sp>
      <p:sp>
        <p:nvSpPr>
          <p:cNvPr id="4" name="Slide Number Placeholder 3"/>
          <p:cNvSpPr>
            <a:spLocks noGrp="1"/>
          </p:cNvSpPr>
          <p:nvPr>
            <p:ph type="sldNum" sz="quarter" idx="12"/>
          </p:nvPr>
        </p:nvSpPr>
        <p:spPr/>
        <p:txBody>
          <a:bodyPr/>
          <a:lstStyle/>
          <a:p>
            <a:fld id="{200B2350-5261-4F5C-9DF5-EF0D264FC8D2}" type="slidenum">
              <a:rPr lang="en-US" smtClean="0"/>
              <a:pPr/>
              <a:t>6</a:t>
            </a:fld>
            <a:endParaRPr lang="en-US"/>
          </a:p>
        </p:txBody>
      </p:sp>
    </p:spTree>
    <p:extLst>
      <p:ext uri="{BB962C8B-B14F-4D97-AF65-F5344CB8AC3E}">
        <p14:creationId xmlns:p14="http://schemas.microsoft.com/office/powerpoint/2010/main" val="4224666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D9E14-2348-F925-8B19-CAAA00E292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00357AD-BD17-AA53-9997-AD03F40369A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3B8592D-AA35-9BBA-7BD4-F77EEA215542}"/>
              </a:ext>
            </a:extLst>
          </p:cNvPr>
          <p:cNvSpPr>
            <a:spLocks noGrp="1"/>
          </p:cNvSpPr>
          <p:nvPr>
            <p:ph type="sldNum" sz="quarter" idx="12"/>
          </p:nvPr>
        </p:nvSpPr>
        <p:spPr/>
        <p:txBody>
          <a:bodyPr/>
          <a:lstStyle/>
          <a:p>
            <a:fld id="{DF27D7B0-3D4C-4D18-9673-B947D128A186}" type="slidenum">
              <a:rPr lang="en-US" smtClean="0"/>
              <a:pPr/>
              <a:t>7</a:t>
            </a:fld>
            <a:endParaRPr lang="en-US"/>
          </a:p>
        </p:txBody>
      </p:sp>
    </p:spTree>
    <p:extLst>
      <p:ext uri="{BB962C8B-B14F-4D97-AF65-F5344CB8AC3E}">
        <p14:creationId xmlns:p14="http://schemas.microsoft.com/office/powerpoint/2010/main" val="575695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D20B0-4690-9BD3-738F-A2FC0CC0E4E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40A6514-68FC-4E6E-AC9C-4100FE5CD93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4A5496F3-292A-C2D7-DD49-32CD717090C7}"/>
              </a:ext>
            </a:extLst>
          </p:cNvPr>
          <p:cNvSpPr>
            <a:spLocks noGrp="1"/>
          </p:cNvSpPr>
          <p:nvPr>
            <p:ph type="sldNum" sz="quarter" idx="12"/>
          </p:nvPr>
        </p:nvSpPr>
        <p:spPr/>
        <p:txBody>
          <a:bodyPr/>
          <a:lstStyle/>
          <a:p>
            <a:fld id="{DF27D7B0-3D4C-4D18-9673-B947D128A186}" type="slidenum">
              <a:rPr lang="en-US" smtClean="0"/>
              <a:pPr/>
              <a:t>8</a:t>
            </a:fld>
            <a:endParaRPr lang="en-US"/>
          </a:p>
        </p:txBody>
      </p:sp>
    </p:spTree>
    <p:extLst>
      <p:ext uri="{BB962C8B-B14F-4D97-AF65-F5344CB8AC3E}">
        <p14:creationId xmlns:p14="http://schemas.microsoft.com/office/powerpoint/2010/main" val="578459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Schooling</a:t>
            </a:r>
            <a:endParaRPr lang="en-IN" dirty="0"/>
          </a:p>
        </p:txBody>
      </p:sp>
      <p:sp>
        <p:nvSpPr>
          <p:cNvPr id="3" name="Content Placeholder 2"/>
          <p:cNvSpPr>
            <a:spLocks noGrp="1"/>
          </p:cNvSpPr>
          <p:nvPr>
            <p:ph idx="1"/>
          </p:nvPr>
        </p:nvSpPr>
        <p:spPr/>
        <p:txBody>
          <a:bodyPr/>
          <a:lstStyle/>
          <a:p>
            <a:pPr lvl="0"/>
            <a:r>
              <a:rPr lang="en-US" dirty="0"/>
              <a:t>Schooling affects both occupation and income.</a:t>
            </a:r>
          </a:p>
          <a:p>
            <a:pPr lvl="0"/>
            <a:r>
              <a:rPr lang="nl-NL" dirty="0"/>
              <a:t>In 2011</a:t>
            </a:r>
          </a:p>
          <a:p>
            <a:pPr lvl="1"/>
            <a:r>
              <a:rPr lang="en-US" dirty="0"/>
              <a:t>88% of women and men aged twenty-five and older had completed high school</a:t>
            </a:r>
          </a:p>
          <a:p>
            <a:pPr lvl="1"/>
            <a:r>
              <a:rPr lang="en-US" dirty="0"/>
              <a:t>30% of women and 31% of men were college graduates</a:t>
            </a:r>
          </a:p>
        </p:txBody>
      </p:sp>
      <p:sp>
        <p:nvSpPr>
          <p:cNvPr id="4" name="Slide Number Placeholder 3"/>
          <p:cNvSpPr>
            <a:spLocks noGrp="1"/>
          </p:cNvSpPr>
          <p:nvPr>
            <p:ph type="sldNum" sz="quarter" idx="12"/>
          </p:nvPr>
        </p:nvSpPr>
        <p:spPr/>
        <p:txBody>
          <a:bodyPr/>
          <a:lstStyle/>
          <a:p>
            <a:fld id="{200B2350-5261-4F5C-9DF5-EF0D264FC8D2}" type="slidenum">
              <a:rPr lang="en-US" smtClean="0"/>
              <a:pPr/>
              <a:t>9</a:t>
            </a:fld>
            <a:endParaRPr lang="en-US"/>
          </a:p>
        </p:txBody>
      </p:sp>
    </p:spTree>
    <p:extLst>
      <p:ext uri="{BB962C8B-B14F-4D97-AF65-F5344CB8AC3E}">
        <p14:creationId xmlns:p14="http://schemas.microsoft.com/office/powerpoint/2010/main" val="18610226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1715</TotalTime>
  <Words>1750</Words>
  <Application>Microsoft Office PowerPoint</Application>
  <PresentationFormat>On-screen Show (4:3)</PresentationFormat>
  <Paragraphs>243</Paragraphs>
  <Slides>31</Slides>
  <Notes>8</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Arial Rounded MT Bold</vt:lpstr>
      <vt:lpstr>Calibri</vt:lpstr>
      <vt:lpstr>Office Theme</vt:lpstr>
      <vt:lpstr>Introduction to Sociology Chapter 9 Part 2 Social Stratification in the United States</vt:lpstr>
      <vt:lpstr>In the United States…</vt:lpstr>
      <vt:lpstr>Inequality in the United States </vt:lpstr>
      <vt:lpstr>Income, Wealth, and Power</vt:lpstr>
      <vt:lpstr>Distribution of Income and Wealth in the  United States, 2011</vt:lpstr>
      <vt:lpstr>Occupational Prestige</vt:lpstr>
      <vt:lpstr>PowerPoint Presentation</vt:lpstr>
      <vt:lpstr>PowerPoint Presentation</vt:lpstr>
      <vt:lpstr>Schooling</vt:lpstr>
      <vt:lpstr>Ancestry, Race, and Gender</vt:lpstr>
      <vt:lpstr>Social Classes in the U.S. </vt:lpstr>
      <vt:lpstr>Social Classes: Upper Class (1 of 2)</vt:lpstr>
      <vt:lpstr>Social Classes: Lower-Upper </vt:lpstr>
      <vt:lpstr>Social Classes: Middle Class</vt:lpstr>
      <vt:lpstr>Social Class: Lower Class</vt:lpstr>
      <vt:lpstr>The Difference Class Makes (1 of 4) </vt:lpstr>
      <vt:lpstr>The Difference Class Makes (2 of 4)</vt:lpstr>
      <vt:lpstr>The Difference Class Makes (3 of 4)</vt:lpstr>
      <vt:lpstr>The Difference Class Makes (4 of 4)</vt:lpstr>
      <vt:lpstr>Social Mobility (1 of 2)  </vt:lpstr>
      <vt:lpstr>Social Mobility (2 of 2)</vt:lpstr>
      <vt:lpstr>Research Conclusions about U.S.  Social Mobility</vt:lpstr>
      <vt:lpstr>Mobility: Race, Ethnicity, and Gender</vt:lpstr>
      <vt:lpstr>Demographics of Poverty (1 of 3)</vt:lpstr>
      <vt:lpstr>Demographics of Poverty (2 of 3)</vt:lpstr>
      <vt:lpstr>Demographics of Poverty (3 of 3)</vt:lpstr>
      <vt:lpstr>Explaining Poverty</vt:lpstr>
      <vt:lpstr>Homelessness</vt:lpstr>
      <vt:lpstr>Increasing Inequality, Increasing Controversy  </vt:lpstr>
      <vt:lpstr>Can the Rest of Us Get Ahead?</vt:lpstr>
      <vt:lpstr>Inner City Blues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 Chapter 9 Part 2 Social Stratification in the United States</dc:title>
  <dc:creator>Janet Long</dc:creator>
  <cp:lastModifiedBy>Pires, Romana</cp:lastModifiedBy>
  <cp:revision>9</cp:revision>
  <dcterms:created xsi:type="dcterms:W3CDTF">2021-03-08T07:41:17Z</dcterms:created>
  <dcterms:modified xsi:type="dcterms:W3CDTF">2023-10-08T16:57:11Z</dcterms:modified>
</cp:coreProperties>
</file>