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sldIdLst>
    <p:sldId id="256" r:id="rId2"/>
    <p:sldId id="331" r:id="rId3"/>
    <p:sldId id="261" r:id="rId4"/>
    <p:sldId id="262" r:id="rId5"/>
    <p:sldId id="263" r:id="rId6"/>
    <p:sldId id="335" r:id="rId7"/>
    <p:sldId id="264" r:id="rId8"/>
    <p:sldId id="265" r:id="rId9"/>
    <p:sldId id="279" r:id="rId10"/>
    <p:sldId id="334" r:id="rId11"/>
    <p:sldId id="267" r:id="rId12"/>
    <p:sldId id="270" r:id="rId13"/>
    <p:sldId id="340" r:id="rId14"/>
    <p:sldId id="281" r:id="rId15"/>
    <p:sldId id="285" r:id="rId16"/>
    <p:sldId id="287" r:id="rId17"/>
    <p:sldId id="289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115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9CA6C16-76D4-4153-BE9E-265FA36D894E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E418793-AF82-46BA-BD54-A2E1CEEA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Bourgeoisie own productive property</a:t>
            </a:r>
          </a:p>
          <a:p>
            <a:pPr marL="176679" indent="-176679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Proletariat works for the bourgeoisie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9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679" indent="-176679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ＭＳ Ｐゴシック" pitchFamily="-105" charset="-128"/>
              </a:rPr>
              <a:t>Socioeconomic status (SES)</a:t>
            </a:r>
          </a:p>
          <a:p>
            <a:pPr marL="647824" lvl="1" indent="-176679">
              <a:buFont typeface="Arial"/>
              <a:buChar char="•"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Composite ranking based on various dimensions of social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8FD9-5797-46F9-A000-BC6C6947E5EA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4AC4-53B0-4B90-8528-3C5A171092AA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DCF4-F297-4ECF-BCB7-55E0F7E03AC5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62BA-DF3D-4D50-999D-4F7F5055EF88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F5A-FE7A-4D80-8BA3-11AFBFF86027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E28-1083-44F9-84FD-8F0CB2FE5D20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B604-8822-4A73-8B11-4B4C9868E1B8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A6214-CC2A-4E15-B755-A43E681DA229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4E98-CB5D-40FE-A216-AD8CF7814B38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C4E7-8C9C-4E1A-839C-7F859D9F2F59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2DD-739E-48EB-8C77-341913002108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8BD8A-734C-4719-90F0-717E38C73530}" type="datetime1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D7B0-3D4C-4D18-9673-B947D128A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about:blank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534400" cy="2514599"/>
          </a:xfrm>
        </p:spPr>
        <p:txBody>
          <a:bodyPr>
            <a:normAutofit/>
          </a:bodyPr>
          <a:lstStyle/>
          <a:p>
            <a:r>
              <a:rPr lang="en-US" sz="3600" dirty="0"/>
              <a:t>Introduction to Sociology</a:t>
            </a:r>
            <a:br>
              <a:rPr lang="en-US" sz="3600" dirty="0"/>
            </a:br>
            <a:r>
              <a:rPr lang="en-US" sz="3600" dirty="0"/>
              <a:t>Chapter 9   Part 1</a:t>
            </a:r>
            <a:br>
              <a:rPr lang="en-US" sz="3600" dirty="0"/>
            </a:br>
            <a:r>
              <a:rPr lang="en-US" sz="3600" dirty="0"/>
              <a:t>Social Stratification in the United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905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Dr. Janet Long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22"/>
    </mc:Choice>
    <mc:Fallback xmlns="">
      <p:transition spd="slow" advTm="263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Caste system in India">
            <a:extLst>
              <a:ext uri="{FF2B5EF4-FFF2-40B4-BE49-F238E27FC236}">
                <a16:creationId xmlns:a16="http://schemas.microsoft.com/office/drawing/2014/main" id="{49844C10-6FAF-4B62-975C-6A75A340DE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729" y="643467"/>
            <a:ext cx="661254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622D5-39FD-4821-96BF-D23847D2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F27D7B0-3D4C-4D18-9673-B947D128A186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3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479"/>
    </mc:Choice>
    <mc:Fallback xmlns="">
      <p:transition spd="slow" advTm="10447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Class System </a:t>
            </a:r>
            <a:r>
              <a:rPr lang="en-US" altLang="en-US" sz="2000" dirty="0"/>
              <a:t>(1 of 3)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lvl="0"/>
            <a:r>
              <a:rPr lang="en-US" dirty="0"/>
              <a:t>Meritocracy</a:t>
            </a:r>
          </a:p>
          <a:p>
            <a:pPr lvl="1"/>
            <a:r>
              <a:rPr lang="en-US" dirty="0"/>
              <a:t>Social stratification based on personal merit</a:t>
            </a:r>
          </a:p>
          <a:p>
            <a:pPr lvl="0"/>
            <a:r>
              <a:rPr lang="en-US" dirty="0"/>
              <a:t>Social mobility</a:t>
            </a:r>
          </a:p>
          <a:p>
            <a:pPr lvl="1"/>
            <a:r>
              <a:rPr lang="en-US" dirty="0"/>
              <a:t>Change in position within the social hierarchy</a:t>
            </a:r>
          </a:p>
          <a:p>
            <a:pPr lvl="0"/>
            <a:r>
              <a:rPr lang="en-US" dirty="0"/>
              <a:t>Status consistency</a:t>
            </a:r>
          </a:p>
          <a:p>
            <a:pPr lvl="1"/>
            <a:r>
              <a:rPr lang="en-US" dirty="0"/>
              <a:t>Degree of uniformity in a person's social standing across various dimensions of social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1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63"/>
    </mc:Choice>
    <mc:Fallback xmlns="">
      <p:transition spd="slow" advTm="11346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Caste and Class: The United Kingdom</a:t>
            </a:r>
            <a:r>
              <a:rPr lang="en-US" altLang="en-US" dirty="0"/>
              <a:t> </a:t>
            </a:r>
            <a:r>
              <a:rPr lang="en-US" altLang="en-US" sz="2000" dirty="0"/>
              <a:t>(1 of 2)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Aristocratic England</a:t>
            </a:r>
          </a:p>
          <a:p>
            <a:pPr lvl="1"/>
            <a:r>
              <a:rPr lang="en-US" dirty="0"/>
              <a:t>Caste-like system of aristocracy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0"/>
            <a:r>
              <a:rPr lang="en-US" dirty="0"/>
              <a:t>Estates</a:t>
            </a:r>
          </a:p>
          <a:p>
            <a:pPr lvl="1"/>
            <a:r>
              <a:rPr lang="en-US" dirty="0"/>
              <a:t>First estate: Church leaders</a:t>
            </a:r>
          </a:p>
          <a:p>
            <a:pPr lvl="1"/>
            <a:r>
              <a:rPr lang="en-US" dirty="0"/>
              <a:t>Second estate: Aristocracy</a:t>
            </a:r>
          </a:p>
          <a:p>
            <a:pPr lvl="1"/>
            <a:r>
              <a:rPr lang="en-US" dirty="0"/>
              <a:t>Third estate: Commoners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2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314"/>
    </mc:Choice>
    <mc:Fallback xmlns="">
      <p:transition spd="slow" advTm="8031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Harry and Megan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06" y="1282641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Primogeniture: a law stating that all property would be inherited by the firstborn 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 descr="How Prince Harry and Meghan Markle kept their relationship under wraps  while dating - ABC News">
            <a:extLst>
              <a:ext uri="{FF2B5EF4-FFF2-40B4-BE49-F238E27FC236}">
                <a16:creationId xmlns:a16="http://schemas.microsoft.com/office/drawing/2014/main" id="{7E92C2B4-E67C-FA52-3B1D-6D210A6D8A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25641"/>
            <a:ext cx="3816351" cy="2862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09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314"/>
    </mc:Choice>
    <mc:Fallback xmlns="">
      <p:transition spd="slow" advTm="8031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Explaining Stratification: Social-Conflict Theories</a:t>
            </a:r>
            <a:r>
              <a:rPr lang="en-US" altLang="en-US" sz="2000" dirty="0"/>
              <a:t> 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Karl Marx: Class conflict</a:t>
            </a:r>
          </a:p>
          <a:p>
            <a:pPr lvl="1"/>
            <a:r>
              <a:rPr lang="en-US" dirty="0"/>
              <a:t>Most people have one of two relationships to the means of production.</a:t>
            </a:r>
          </a:p>
          <a:p>
            <a:pPr lvl="1"/>
            <a:r>
              <a:rPr lang="en-US" dirty="0"/>
              <a:t>Capitalist society reproduces the class structure in each new generation.</a:t>
            </a:r>
          </a:p>
          <a:p>
            <a:pPr lvl="1"/>
            <a:r>
              <a:rPr lang="en-US" dirty="0"/>
              <a:t>Capitalism creates great inequality in power and wealth.</a:t>
            </a:r>
          </a:p>
          <a:p>
            <a:pPr lvl="1"/>
            <a:r>
              <a:rPr lang="en-US" dirty="0"/>
              <a:t>Oppression would drive working majority to organize and overthrow capitalism.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719"/>
    </mc:Choice>
    <mc:Fallback xmlns="">
      <p:transition spd="slow" advTm="11771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Why No Marxist Revolution?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Industrial workers have not overthrown capitalism.</a:t>
            </a:r>
          </a:p>
          <a:p>
            <a:pPr lvl="1"/>
            <a:r>
              <a:rPr lang="en-US" sz="3200" dirty="0"/>
              <a:t>Fragmentation of the capitalist class</a:t>
            </a:r>
          </a:p>
          <a:p>
            <a:pPr lvl="1"/>
            <a:r>
              <a:rPr lang="en-US" sz="3200" dirty="0"/>
              <a:t>Higher standard of living</a:t>
            </a:r>
          </a:p>
          <a:p>
            <a:pPr lvl="1"/>
            <a:r>
              <a:rPr lang="en-US" sz="3200" dirty="0"/>
              <a:t>More worker organizations</a:t>
            </a:r>
          </a:p>
          <a:p>
            <a:pPr lvl="1"/>
            <a:r>
              <a:rPr lang="en-US" sz="3200" dirty="0"/>
              <a:t>More extensive legal protections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00B2350-5261-4F5C-9DF5-EF0D264FC8D2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0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22"/>
    </mc:Choice>
    <mc:Fallback xmlns="">
      <p:transition spd="slow" advTm="13812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Max Weber: Class, Status, and Power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Social stratification causes three levels of inequality.</a:t>
            </a:r>
          </a:p>
          <a:p>
            <a:pPr lvl="1"/>
            <a:r>
              <a:rPr lang="en-US" dirty="0"/>
              <a:t>Class position (economic inequality)</a:t>
            </a:r>
          </a:p>
          <a:p>
            <a:pPr lvl="1"/>
            <a:r>
              <a:rPr lang="en-US" dirty="0"/>
              <a:t>Status (social prestige)</a:t>
            </a:r>
          </a:p>
          <a:p>
            <a:pPr lvl="1"/>
            <a:r>
              <a:rPr lang="en-US" dirty="0"/>
              <a:t>Power</a:t>
            </a:r>
          </a:p>
          <a:p>
            <a:pPr lvl="0"/>
            <a:r>
              <a:rPr lang="en-US" dirty="0"/>
              <a:t>Socioeconomic status (SES)</a:t>
            </a:r>
          </a:p>
          <a:p>
            <a:pPr lvl="1"/>
            <a:r>
              <a:rPr lang="en-US" dirty="0"/>
              <a:t>Composite ranking based on various dimensions of social inequality.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57"/>
    </mc:Choice>
    <mc:Fallback xmlns="">
      <p:transition spd="slow" advTm="7115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 sz="3600" dirty="0"/>
            </a:br>
            <a:r>
              <a:rPr lang="en-US" altLang="en-US" sz="3600" dirty="0"/>
              <a:t>Explaining Stratification: </a:t>
            </a:r>
            <a:br>
              <a:rPr lang="en-US" altLang="en-US" sz="3600" dirty="0"/>
            </a:br>
            <a:r>
              <a:rPr lang="en-US" altLang="en-US" sz="3600" dirty="0"/>
              <a:t>Symbolic-Interaction Theory</a:t>
            </a:r>
            <a:br>
              <a:rPr lang="en-US" altLang="en-US" sz="3600" dirty="0"/>
            </a:br>
            <a:r>
              <a:rPr lang="en-US" altLang="en-US" sz="3600" dirty="0"/>
              <a:t>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Differences in social class position can affect interaction.</a:t>
            </a:r>
          </a:p>
          <a:p>
            <a:pPr lvl="0"/>
            <a:r>
              <a:rPr lang="en-US" dirty="0"/>
              <a:t>People interact primarily with others of similar social standing.  </a:t>
            </a:r>
          </a:p>
          <a:p>
            <a:pPr lvl="0"/>
            <a:r>
              <a:rPr lang="en-US" dirty="0"/>
              <a:t>Conspicuous consumption involves buying and using products because of the "statement" they make.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268"/>
    </mc:Choice>
    <mc:Fallback xmlns="">
      <p:transition spd="slow" advTm="2492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Sociology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nline Media 4" title="Social Stratification: Crash Course Sociology #21">
            <a:hlinkClick r:id="" action="ppaction://media"/>
            <a:extLst>
              <a:ext uri="{FF2B5EF4-FFF2-40B4-BE49-F238E27FC236}">
                <a16:creationId xmlns:a16="http://schemas.microsoft.com/office/drawing/2014/main" id="{8637681A-576E-436E-B593-3079F9F4A9D3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1382713"/>
            <a:ext cx="8432800" cy="47434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992"/>
    </mc:Choice>
    <mc:Fallback xmlns="">
      <p:transition spd="slow" advTm="6559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>
        <p14:playEvt time="16638" objId="5"/>
        <p14:triggerEvt type="onClick" time="16638" objId="5"/>
        <p14:triggerEvt type="onClick" time="175376" objId="5"/>
        <p14:triggerEvt type="onClick" time="178763" objId="5"/>
        <p14:pauseEvt time="644716" objId="5"/>
        <p14:seekEvt time="644716" objId="5" seek="365"/>
        <p14:stopEvt time="646922" objId="5"/>
        <p14:playEvt time="646953" objId="5"/>
        <p14:pauseEvt time="655895" objId="5"/>
        <p14:stopEvt time="655895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Power of Society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What are a person’s odds of being born into poverty?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A bar graph shows the percentage of children born into poverty in 2013, among families with different social position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45431"/>
            <a:ext cx="4265742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7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312"/>
    </mc:Choice>
    <mc:Fallback xmlns="">
      <p:transition spd="slow" advTm="14931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Social Stratification</a:t>
            </a:r>
            <a:br>
              <a:rPr lang="en-US" altLang="en-US"/>
            </a:br>
            <a:r>
              <a:rPr lang="en-US" altLang="en-US"/>
              <a:t> 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5237"/>
            <a:ext cx="3096005" cy="5273675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System by which a society ranks categories of people in a hierarchy</a:t>
            </a:r>
          </a:p>
          <a:p>
            <a:endParaRPr lang="en-US" altLang="en-US" sz="2000" dirty="0"/>
          </a:p>
          <a:p>
            <a:r>
              <a:rPr lang="en-US" altLang="en-US" sz="2000" dirty="0"/>
              <a:t>In the U.S., stratification is based on: wealth, income, occupation, family background and power.</a:t>
            </a:r>
          </a:p>
          <a:p>
            <a:endParaRPr lang="en-US" altLang="en-US" sz="2000" dirty="0"/>
          </a:p>
          <a:p>
            <a:r>
              <a:rPr lang="en-US" sz="2000" dirty="0"/>
              <a:t>Our social standing is largely the result of the way society structures opportunity and reward. We are all products of social stratification</a:t>
            </a:r>
            <a:r>
              <a:rPr lang="en-US" sz="1700" dirty="0"/>
              <a:t>.</a:t>
            </a:r>
            <a:endParaRPr lang="en-US" altLang="en-US" sz="1700" dirty="0"/>
          </a:p>
        </p:txBody>
      </p:sp>
      <p:pic>
        <p:nvPicPr>
          <p:cNvPr id="5" name="Picture 4" descr="A photo shows several people sitting on folding chairs at cafeteria tables. In the foreground is a thin, frail, older woman wearing a winter coat and hat. She is sitting alone and eating crackers from a Styrofoam bowl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1" r="4223" b="1"/>
          <a:stretch/>
        </p:blipFill>
        <p:spPr>
          <a:xfrm>
            <a:off x="4173970" y="1752600"/>
            <a:ext cx="4341379" cy="396788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F27D7B0-3D4C-4D18-9673-B947D128A18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20"/>
    </mc:Choice>
    <mc:Fallback xmlns="">
      <p:transition spd="slow" advTm="4652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700">
                <a:solidFill>
                  <a:srgbClr val="FFFFFF"/>
                </a:solidFill>
              </a:rPr>
              <a:t>Basic Principles of Social Stratification</a:t>
            </a:r>
            <a:endParaRPr lang="en-IN" sz="37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lvl="0"/>
            <a:r>
              <a:rPr lang="en-US" sz="2100" dirty="0">
                <a:solidFill>
                  <a:srgbClr val="000000"/>
                </a:solidFill>
              </a:rPr>
              <a:t>Social stratification</a:t>
            </a: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Is a trait of society</a:t>
            </a:r>
          </a:p>
          <a:p>
            <a:pPr lvl="1"/>
            <a:endParaRPr lang="en-US" sz="2100" dirty="0">
              <a:solidFill>
                <a:srgbClr val="000000"/>
              </a:solidFill>
            </a:endParaRP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Persists over generations</a:t>
            </a:r>
          </a:p>
          <a:p>
            <a:pPr lvl="1"/>
            <a:endParaRPr lang="en-US" sz="2100" dirty="0">
              <a:solidFill>
                <a:srgbClr val="000000"/>
              </a:solidFill>
            </a:endParaRP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Is universal (everywhere) but variable (inconsistent)</a:t>
            </a:r>
          </a:p>
          <a:p>
            <a:pPr marL="457200" lvl="1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lvl="1"/>
            <a:r>
              <a:rPr lang="en-US" sz="2100" dirty="0">
                <a:solidFill>
                  <a:srgbClr val="000000"/>
                </a:solidFill>
              </a:rPr>
              <a:t>Involves not just inequality, but beliefs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F27D7B0-3D4C-4D18-9673-B947D128A186}" type="slidenum">
              <a:rPr lang="en-US" sz="9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05"/>
    </mc:Choice>
    <mc:Fallback xmlns="">
      <p:transition spd="slow" advTm="2820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EC39-A7D8-437C-81F0-CB124AAD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Factors Defining Stratification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6B008-CF1F-4BAB-63C5-BA6AC051A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Wealth – the net value of money and assets a person has.</a:t>
            </a:r>
          </a:p>
          <a:p>
            <a:endParaRPr lang="en-US" sz="2800" dirty="0"/>
          </a:p>
          <a:p>
            <a:r>
              <a:rPr lang="en-US" sz="2800" dirty="0"/>
              <a:t>Income – a person’s wages or investment dividends. </a:t>
            </a:r>
          </a:p>
          <a:p>
            <a:endParaRPr lang="en-US" sz="2800" dirty="0"/>
          </a:p>
          <a:p>
            <a:r>
              <a:rPr lang="en-US" sz="2800" dirty="0"/>
              <a:t>Occupation – the job one has that is often tied to their education.</a:t>
            </a:r>
          </a:p>
          <a:p>
            <a:endParaRPr lang="en-US" sz="2800" dirty="0"/>
          </a:p>
          <a:p>
            <a:r>
              <a:rPr lang="en-US" sz="2800" dirty="0"/>
              <a:t>Family Background – parents pass their social standing onto their children.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9C6A5-9A96-97B6-995C-ABDB506E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3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Caste and Class Systems</a:t>
            </a:r>
            <a:br>
              <a:rPr lang="en-US" altLang="en-US" sz="2000" dirty="0"/>
            </a:br>
            <a:r>
              <a:rPr lang="en-US" altLang="en-US" sz="2000" dirty="0"/>
              <a:t> 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Caste system</a:t>
            </a:r>
          </a:p>
          <a:p>
            <a:pPr lvl="1"/>
            <a:r>
              <a:rPr lang="en-US" dirty="0"/>
              <a:t>Social stratification based on ascription, or birth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Class system</a:t>
            </a:r>
          </a:p>
          <a:p>
            <a:pPr lvl="1"/>
            <a:r>
              <a:rPr lang="en-US" dirty="0"/>
              <a:t>Social stratification based on both birth and individual achievement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7B0-3D4C-4D18-9673-B947D128A1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91"/>
    </mc:Choice>
    <mc:Fallback xmlns="">
      <p:transition spd="slow" advTm="2579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altLang="en-US" sz="3500">
                <a:solidFill>
                  <a:srgbClr val="FFFFFF"/>
                </a:solidFill>
              </a:rPr>
              <a:t>The Caste System</a:t>
            </a:r>
            <a:endParaRPr lang="en-IN" sz="35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667000"/>
            <a:ext cx="7375161" cy="3364320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Birth determines social position in four ways.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Occupation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Marriage within caste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Social life restricted to </a:t>
            </a:r>
            <a:r>
              <a:rPr lang="en-US" altLang="ja-JP" dirty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own kind</a:t>
            </a:r>
            <a:r>
              <a:rPr lang="en-US" altLang="ja-JP" dirty="0">
                <a:solidFill>
                  <a:srgbClr val="000000"/>
                </a:solidFill>
              </a:rPr>
              <a:t>”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Belief systems often tied to religious dogma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F27D7B0-3D4C-4D18-9673-B947D128A186}" type="slidenum">
              <a:rPr lang="en-US" sz="9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2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58"/>
    </mc:Choice>
    <mc:Fallback xmlns="">
      <p:transition spd="slow" advTm="2775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Caste System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4038600" cy="4876800"/>
          </a:xfrm>
        </p:spPr>
        <p:txBody>
          <a:bodyPr/>
          <a:lstStyle/>
          <a:p>
            <a:r>
              <a:rPr lang="en-US" altLang="en-US" sz="2200" dirty="0"/>
              <a:t>Caste has given way to a class system. </a:t>
            </a:r>
          </a:p>
          <a:p>
            <a:r>
              <a:rPr lang="en-US" altLang="en-US" sz="2200" dirty="0"/>
              <a:t>Achievement plays a greater part in social ranking.</a:t>
            </a:r>
          </a:p>
          <a:p>
            <a:r>
              <a:rPr lang="en-US" altLang="en-US" sz="2200" dirty="0"/>
              <a:t>Income and consumption are keys to social standing.</a:t>
            </a:r>
          </a:p>
          <a:p>
            <a:pPr marL="0" indent="0">
              <a:buNone/>
            </a:pPr>
            <a:r>
              <a:rPr lang="en-US" altLang="en-US" sz="2200" dirty="0"/>
              <a:t>In rural India, the traditional caste system still shapes people's lives.</a:t>
            </a:r>
          </a:p>
          <a:p>
            <a:pPr marL="0" indent="0">
              <a:buNone/>
            </a:pPr>
            <a:r>
              <a:rPr lang="en-US" altLang="en-US" sz="2200" dirty="0"/>
              <a:t>The “untouchables” are a category below the four basic castes.</a:t>
            </a:r>
          </a:p>
        </p:txBody>
      </p:sp>
      <p:pic>
        <p:nvPicPr>
          <p:cNvPr id="5" name="Picture 4" descr="A photo shows a girl, about seven years old, walking barefoot over rubble. Her hair is disheveled and her clothes are torn. Behind her a woman carries a huge pile of clothing on her back.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4244620" cy="298026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6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86"/>
    </mc:Choice>
    <mc:Fallback xmlns="">
      <p:transition spd="slow" advTm="3098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6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604</Words>
  <Application>Microsoft Office PowerPoint</Application>
  <PresentationFormat>On-screen Show (4:3)</PresentationFormat>
  <Paragraphs>118</Paragraphs>
  <Slides>17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Introduction to Sociology Chapter 9   Part 1 Social Stratification in the United States</vt:lpstr>
      <vt:lpstr>Crash Course Sociology</vt:lpstr>
      <vt:lpstr>The Power of Society</vt:lpstr>
      <vt:lpstr>Social Stratification  </vt:lpstr>
      <vt:lpstr>Basic Principles of Social Stratification</vt:lpstr>
      <vt:lpstr>Key Factors Defining Stratification</vt:lpstr>
      <vt:lpstr>Caste and Class Systems  </vt:lpstr>
      <vt:lpstr>The Caste System</vt:lpstr>
      <vt:lpstr>The Caste System in India</vt:lpstr>
      <vt:lpstr>PowerPoint Presentation</vt:lpstr>
      <vt:lpstr>The Class System (1 of 3)</vt:lpstr>
      <vt:lpstr>Caste and Class: The United Kingdom (1 of 2)</vt:lpstr>
      <vt:lpstr>Harry and Megan</vt:lpstr>
      <vt:lpstr>Explaining Stratification: Social-Conflict Theories </vt:lpstr>
      <vt:lpstr>Why No Marxist Revolution?</vt:lpstr>
      <vt:lpstr>Max Weber: Class, Status, and Power</vt:lpstr>
      <vt:lpstr> Explaining Stratification:  Symbolic-Interaction Theory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Sociology Chapter 9 Social Stratification in the United States</dc:title>
  <dc:creator>Janet Long</dc:creator>
  <cp:lastModifiedBy>Pires, Romana</cp:lastModifiedBy>
  <cp:revision>27</cp:revision>
  <dcterms:created xsi:type="dcterms:W3CDTF">2018-10-09T12:00:12Z</dcterms:created>
  <dcterms:modified xsi:type="dcterms:W3CDTF">2023-10-08T16:56:46Z</dcterms:modified>
</cp:coreProperties>
</file>