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7"/>
  </p:notesMasterIdLst>
  <p:sldIdLst>
    <p:sldId id="256" r:id="rId2"/>
    <p:sldId id="257" r:id="rId3"/>
    <p:sldId id="258" r:id="rId4"/>
    <p:sldId id="260" r:id="rId5"/>
    <p:sldId id="259" r:id="rId6"/>
    <p:sldId id="265" r:id="rId7"/>
    <p:sldId id="267" r:id="rId8"/>
    <p:sldId id="268" r:id="rId9"/>
    <p:sldId id="271" r:id="rId10"/>
    <p:sldId id="261" r:id="rId11"/>
    <p:sldId id="269" r:id="rId12"/>
    <p:sldId id="270" r:id="rId13"/>
    <p:sldId id="262" r:id="rId14"/>
    <p:sldId id="263"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A6722-398C-424F-AA82-A07373D0E217}" type="datetimeFigureOut">
              <a:rPr lang="en-US" smtClean="0"/>
              <a:t>10/8/2023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082A0-8945-4C5F-A31E-5715CB883979}" type="slidenum">
              <a:rPr lang="en-US" smtClean="0"/>
              <a:t>‹#›</a:t>
            </a:fld>
            <a:endParaRPr lang="en-US"/>
          </a:p>
        </p:txBody>
      </p:sp>
    </p:spTree>
    <p:extLst>
      <p:ext uri="{BB962C8B-B14F-4D97-AF65-F5344CB8AC3E}">
        <p14:creationId xmlns:p14="http://schemas.microsoft.com/office/powerpoint/2010/main" val="185582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1D71DA-1CC1-465A-87E4-E504C057D906}" type="datetime1">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659D4F-9EDE-4E4C-8FB0-88E8C0186BA7}" type="datetime1">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B721C6-800A-4264-B0B5-B708D0D8128E}" type="datetime1">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FDE5AB8-B3F4-4E2A-A65B-9F3634637388}" type="datetime1">
              <a:rPr lang="en-US" smtClean="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E8842FC-CA16-4A91-A7A2-86497CC0FC63}" type="datetime1">
              <a:rPr lang="en-US" smtClean="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F381C4B-8452-4061-BA47-22E457BB9A1B}" type="datetime1">
              <a:rPr lang="en-US" smtClean="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BFC5F-EC4D-4144-B2B0-2CE417C3E7B5}" type="datetime1">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F27BE-A568-4A8D-B38F-DC0ABD5236F0}" type="datetime1">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3AA87-3C6F-4DCF-8424-4D60A63C24E2}" type="datetime1">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4C2E05-BA64-4F25-992E-683EF9100015}" type="datetime1">
              <a:rPr lang="en-US" smtClean="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9EA9BC-3810-4DD4-9CCF-821D44D59622}" type="datetime1">
              <a:rPr lang="en-US" smtClean="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1F6351-F175-4178-8FBC-DD6E09804F09}" type="datetime1">
              <a:rPr lang="en-US" smtClean="0"/>
              <a:t>10/8/2023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F718C0-4D37-4F0E-830B-01CCA5ACBD49}" type="datetime1">
              <a:rPr lang="en-US" smtClean="0"/>
              <a:t>10/8/2023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BA8B1-727E-4098-A251-637816F69B69}" type="datetime1">
              <a:rPr lang="en-US" smtClean="0"/>
              <a:t>10/8/2023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4164A8-4DEC-493C-8902-CE9BF8A63F55}" type="datetime1">
              <a:rPr lang="en-US" smtClean="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6213A2-0B54-48D6-A507-F84BD2ACC9EF}" type="datetime1">
              <a:rPr lang="en-US" smtClean="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2FD75DF-B3F2-40C5-B9CB-E5341932BACE}" type="datetime1">
              <a:rPr lang="en-US" smtClean="0"/>
              <a:t>10/8/2023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1B9F6-382F-41FF-A268-635B10B95A8E}"/>
              </a:ext>
            </a:extLst>
          </p:cNvPr>
          <p:cNvSpPr>
            <a:spLocks noGrp="1"/>
          </p:cNvSpPr>
          <p:nvPr>
            <p:ph type="ctrTitle"/>
          </p:nvPr>
        </p:nvSpPr>
        <p:spPr>
          <a:xfrm>
            <a:off x="2589213" y="1776369"/>
            <a:ext cx="8915399" cy="2262781"/>
          </a:xfrm>
        </p:spPr>
        <p:txBody>
          <a:bodyPr/>
          <a:lstStyle/>
          <a:p>
            <a:r>
              <a:rPr lang="en-US" dirty="0"/>
              <a:t>Introduction to Sociology</a:t>
            </a:r>
            <a:br>
              <a:rPr lang="en-US" dirty="0"/>
            </a:br>
            <a:r>
              <a:rPr lang="en-US" dirty="0"/>
              <a:t>Aging and the Elderly</a:t>
            </a:r>
          </a:p>
        </p:txBody>
      </p:sp>
      <p:sp>
        <p:nvSpPr>
          <p:cNvPr id="3" name="Subtitle 2">
            <a:extLst>
              <a:ext uri="{FF2B5EF4-FFF2-40B4-BE49-F238E27FC236}">
                <a16:creationId xmlns:a16="http://schemas.microsoft.com/office/drawing/2014/main" id="{FA554999-1B31-4EB0-9F4D-375FB2CED2ED}"/>
              </a:ext>
            </a:extLst>
          </p:cNvPr>
          <p:cNvSpPr>
            <a:spLocks noGrp="1"/>
          </p:cNvSpPr>
          <p:nvPr>
            <p:ph type="subTitle" idx="1"/>
          </p:nvPr>
        </p:nvSpPr>
        <p:spPr>
          <a:xfrm>
            <a:off x="2681492" y="4341151"/>
            <a:ext cx="8915399" cy="1623421"/>
          </a:xfrm>
        </p:spPr>
        <p:txBody>
          <a:bodyPr>
            <a:noAutofit/>
          </a:bodyPr>
          <a:lstStyle/>
          <a:p>
            <a:r>
              <a:rPr lang="en-US" sz="2400" dirty="0"/>
              <a:t>Chapter 13</a:t>
            </a:r>
          </a:p>
          <a:p>
            <a:r>
              <a:rPr lang="en-US" sz="2400" dirty="0"/>
              <a:t>Dr. Janet Long</a:t>
            </a:r>
          </a:p>
          <a:p>
            <a:endParaRPr lang="en-US" sz="2400" dirty="0"/>
          </a:p>
        </p:txBody>
      </p:sp>
    </p:spTree>
    <p:extLst>
      <p:ext uri="{BB962C8B-B14F-4D97-AF65-F5344CB8AC3E}">
        <p14:creationId xmlns:p14="http://schemas.microsoft.com/office/powerpoint/2010/main" val="188661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983D-5C12-4C54-9029-270302E3F7FE}"/>
              </a:ext>
            </a:extLst>
          </p:cNvPr>
          <p:cNvSpPr>
            <a:spLocks noGrp="1"/>
          </p:cNvSpPr>
          <p:nvPr>
            <p:ph type="title"/>
          </p:nvPr>
        </p:nvSpPr>
        <p:spPr>
          <a:xfrm>
            <a:off x="2592925" y="330496"/>
            <a:ext cx="8911687" cy="1280890"/>
          </a:xfrm>
        </p:spPr>
        <p:txBody>
          <a:bodyPr/>
          <a:lstStyle/>
          <a:p>
            <a:r>
              <a:rPr lang="en-US" dirty="0"/>
              <a:t>Biological, Social and </a:t>
            </a:r>
            <a:br>
              <a:rPr lang="en-US" dirty="0"/>
            </a:br>
            <a:r>
              <a:rPr lang="en-US" dirty="0"/>
              <a:t>Psychological Changes</a:t>
            </a:r>
          </a:p>
        </p:txBody>
      </p:sp>
      <p:sp>
        <p:nvSpPr>
          <p:cNvPr id="3" name="Content Placeholder 2">
            <a:extLst>
              <a:ext uri="{FF2B5EF4-FFF2-40B4-BE49-F238E27FC236}">
                <a16:creationId xmlns:a16="http://schemas.microsoft.com/office/drawing/2014/main" id="{337A77AB-0846-464C-A524-409BE207113D}"/>
              </a:ext>
            </a:extLst>
          </p:cNvPr>
          <p:cNvSpPr>
            <a:spLocks noGrp="1"/>
          </p:cNvSpPr>
          <p:nvPr>
            <p:ph idx="1"/>
          </p:nvPr>
        </p:nvSpPr>
        <p:spPr>
          <a:xfrm>
            <a:off x="2589212" y="1730928"/>
            <a:ext cx="8915400" cy="5127072"/>
          </a:xfrm>
        </p:spPr>
        <p:txBody>
          <a:bodyPr>
            <a:noAutofit/>
          </a:bodyPr>
          <a:lstStyle/>
          <a:p>
            <a:r>
              <a:rPr lang="en-US" sz="2000" dirty="0"/>
              <a:t>Primary Aging – Biological factors such molecular and cellular changes</a:t>
            </a:r>
          </a:p>
          <a:p>
            <a:r>
              <a:rPr lang="en-US" sz="2000" dirty="0"/>
              <a:t>Secondary Aging – controllable factors such as lack of physical exercise and poor diet.</a:t>
            </a:r>
          </a:p>
          <a:p>
            <a:r>
              <a:rPr lang="en-US" sz="2000" dirty="0"/>
              <a:t>Retirement – because people are living longer, they are expected to work longer.</a:t>
            </a:r>
          </a:p>
          <a:p>
            <a:r>
              <a:rPr lang="en-US" sz="2000" dirty="0"/>
              <a:t>You can begin collecting social security at 62 but only 75% of the monthly benefit…</a:t>
            </a:r>
          </a:p>
          <a:p>
            <a:r>
              <a:rPr lang="en-US" sz="2000" dirty="0"/>
              <a:t>If you were born between 1943 and 1954 your full retirement age is 66.</a:t>
            </a:r>
          </a:p>
          <a:p>
            <a:r>
              <a:rPr lang="en-US" sz="2000" dirty="0"/>
              <a:t>Accidents – such as falling</a:t>
            </a:r>
          </a:p>
          <a:p>
            <a:r>
              <a:rPr lang="en-US" sz="2000" dirty="0"/>
              <a:t>Excerpt from “Can’t We Talk About Something More Pleasant?”</a:t>
            </a:r>
          </a:p>
          <a:p>
            <a:pPr marL="0" indent="0">
              <a:buNone/>
            </a:pPr>
            <a:r>
              <a:rPr lang="en-US" sz="2000" dirty="0"/>
              <a:t>												Roz </a:t>
            </a:r>
            <a:r>
              <a:rPr lang="en-US" sz="2000" dirty="0" err="1"/>
              <a:t>Chast</a:t>
            </a:r>
            <a:r>
              <a:rPr lang="en-US" sz="2000" dirty="0"/>
              <a:t> (2014)</a:t>
            </a:r>
          </a:p>
        </p:txBody>
      </p:sp>
      <p:sp>
        <p:nvSpPr>
          <p:cNvPr id="4" name="Slide Number Placeholder 3">
            <a:extLst>
              <a:ext uri="{FF2B5EF4-FFF2-40B4-BE49-F238E27FC236}">
                <a16:creationId xmlns:a16="http://schemas.microsoft.com/office/drawing/2014/main" id="{3BCCBC21-C85B-44ED-94B1-AFB48DC42FEC}"/>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610332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1475-58D2-4947-9178-37F5E5F3A108}"/>
              </a:ext>
            </a:extLst>
          </p:cNvPr>
          <p:cNvSpPr>
            <a:spLocks noGrp="1"/>
          </p:cNvSpPr>
          <p:nvPr>
            <p:ph type="title"/>
          </p:nvPr>
        </p:nvSpPr>
        <p:spPr/>
        <p:txBody>
          <a:bodyPr/>
          <a:lstStyle/>
          <a:p>
            <a:r>
              <a:rPr lang="en-US" dirty="0"/>
              <a:t>Prepare Yourself for Aging Parents</a:t>
            </a:r>
          </a:p>
        </p:txBody>
      </p:sp>
      <p:sp>
        <p:nvSpPr>
          <p:cNvPr id="4" name="Slide Number Placeholder 3">
            <a:extLst>
              <a:ext uri="{FF2B5EF4-FFF2-40B4-BE49-F238E27FC236}">
                <a16:creationId xmlns:a16="http://schemas.microsoft.com/office/drawing/2014/main" id="{104B6C18-41F1-4A00-9295-043D9932EF7A}"/>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1026" name="Picture 2" descr="Can't We Talk about Something More Pleasant?: A Memoir: Chast, Roz:  9781632861016: Amazon.com: Books">
            <a:extLst>
              <a:ext uri="{FF2B5EF4-FFF2-40B4-BE49-F238E27FC236}">
                <a16:creationId xmlns:a16="http://schemas.microsoft.com/office/drawing/2014/main" id="{3E712479-4FED-4BF1-A901-D67CCEF630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68035" y="1723802"/>
            <a:ext cx="3643305" cy="451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06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1353-EF85-4B18-A793-4F053BFFF6E4}"/>
              </a:ext>
            </a:extLst>
          </p:cNvPr>
          <p:cNvSpPr>
            <a:spLocks noGrp="1"/>
          </p:cNvSpPr>
          <p:nvPr>
            <p:ph type="title"/>
          </p:nvPr>
        </p:nvSpPr>
        <p:spPr>
          <a:xfrm>
            <a:off x="2602450" y="432705"/>
            <a:ext cx="8911687" cy="1280890"/>
          </a:xfrm>
        </p:spPr>
        <p:txBody>
          <a:bodyPr/>
          <a:lstStyle/>
          <a:p>
            <a:r>
              <a:rPr lang="en-US" dirty="0"/>
              <a:t>Excerpt from Can’t We Talk About Something More Pleasant</a:t>
            </a:r>
          </a:p>
        </p:txBody>
      </p:sp>
      <p:sp>
        <p:nvSpPr>
          <p:cNvPr id="4" name="Slide Number Placeholder 3">
            <a:extLst>
              <a:ext uri="{FF2B5EF4-FFF2-40B4-BE49-F238E27FC236}">
                <a16:creationId xmlns:a16="http://schemas.microsoft.com/office/drawing/2014/main" id="{537806CA-5DCE-4E1C-922D-91A2C816A30C}"/>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2050" name="Picture 2" descr="Can't We Talk About Something More Pleasant?' by Roz Chast | Tony's Book  World">
            <a:extLst>
              <a:ext uri="{FF2B5EF4-FFF2-40B4-BE49-F238E27FC236}">
                <a16:creationId xmlns:a16="http://schemas.microsoft.com/office/drawing/2014/main" id="{29960099-065A-4B5B-BFAA-C266C1B8B7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6138" y="1927225"/>
            <a:ext cx="6007100"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E1268F-AEF1-4F55-B2C9-78BF80C2579E}"/>
              </a:ext>
            </a:extLst>
          </p:cNvPr>
          <p:cNvSpPr txBox="1"/>
          <p:nvPr/>
        </p:nvSpPr>
        <p:spPr>
          <a:xfrm>
            <a:off x="5713413" y="5710460"/>
            <a:ext cx="1905000" cy="369332"/>
          </a:xfrm>
          <a:prstGeom prst="rect">
            <a:avLst/>
          </a:prstGeom>
          <a:noFill/>
        </p:spPr>
        <p:txBody>
          <a:bodyPr wrap="square" rtlCol="0">
            <a:spAutoFit/>
          </a:bodyPr>
          <a:lstStyle/>
          <a:p>
            <a:r>
              <a:rPr lang="en-US" dirty="0" err="1"/>
              <a:t>Chast</a:t>
            </a:r>
            <a:r>
              <a:rPr lang="en-US" dirty="0"/>
              <a:t>, 126</a:t>
            </a:r>
          </a:p>
        </p:txBody>
      </p:sp>
    </p:spTree>
    <p:extLst>
      <p:ext uri="{BB962C8B-B14F-4D97-AF65-F5344CB8AC3E}">
        <p14:creationId xmlns:p14="http://schemas.microsoft.com/office/powerpoint/2010/main" val="318887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B468-F094-41F7-B5BF-D7FA2595F4AF}"/>
              </a:ext>
            </a:extLst>
          </p:cNvPr>
          <p:cNvSpPr>
            <a:spLocks noGrp="1"/>
          </p:cNvSpPr>
          <p:nvPr>
            <p:ph type="title"/>
          </p:nvPr>
        </p:nvSpPr>
        <p:spPr/>
        <p:txBody>
          <a:bodyPr/>
          <a:lstStyle/>
          <a:p>
            <a:r>
              <a:rPr lang="en-US" dirty="0"/>
              <a:t>Issues facing the Elderly</a:t>
            </a:r>
          </a:p>
        </p:txBody>
      </p:sp>
      <p:sp>
        <p:nvSpPr>
          <p:cNvPr id="3" name="Content Placeholder 2">
            <a:extLst>
              <a:ext uri="{FF2B5EF4-FFF2-40B4-BE49-F238E27FC236}">
                <a16:creationId xmlns:a16="http://schemas.microsoft.com/office/drawing/2014/main" id="{03ACF2D0-1975-4FE5-8C88-9DA930F13CD4}"/>
              </a:ext>
            </a:extLst>
          </p:cNvPr>
          <p:cNvSpPr>
            <a:spLocks noGrp="1"/>
          </p:cNvSpPr>
          <p:nvPr>
            <p:ph idx="1"/>
          </p:nvPr>
        </p:nvSpPr>
        <p:spPr>
          <a:xfrm>
            <a:off x="2387876" y="1690382"/>
            <a:ext cx="8915400" cy="5167618"/>
          </a:xfrm>
        </p:spPr>
        <p:txBody>
          <a:bodyPr>
            <a:normAutofit/>
          </a:bodyPr>
          <a:lstStyle/>
          <a:p>
            <a:r>
              <a:rPr lang="en-US" sz="2200" dirty="0"/>
              <a:t>Grief – a psychological, emotional and social response to the feelings of loss that accompanies death or similar event.</a:t>
            </a:r>
          </a:p>
          <a:p>
            <a:r>
              <a:rPr lang="en-US" sz="2200" dirty="0"/>
              <a:t>Physician-assisted suicide – the voluntary or physician-assisted use of lethal medication provided by a medical doctor to end one’s life.</a:t>
            </a:r>
          </a:p>
          <a:p>
            <a:r>
              <a:rPr lang="en-US" sz="2200" dirty="0"/>
              <a:t>Poverty – seniors had good jobs, good retirements and good health care but lost much of that during the recession in 2008.</a:t>
            </a:r>
          </a:p>
          <a:p>
            <a:r>
              <a:rPr lang="en-US" sz="2200" dirty="0"/>
              <a:t>Ageism – discrimination based on age.</a:t>
            </a:r>
          </a:p>
          <a:p>
            <a:r>
              <a:rPr lang="en-US" sz="2200" dirty="0"/>
              <a:t>Gerontocracy – power held by older people</a:t>
            </a:r>
          </a:p>
          <a:p>
            <a:r>
              <a:rPr lang="en-US" sz="2200" dirty="0"/>
              <a:t>Elder Abuse – When a caretaker intentionally deprives an older person of care or harms a person in their care.</a:t>
            </a:r>
          </a:p>
        </p:txBody>
      </p:sp>
      <p:sp>
        <p:nvSpPr>
          <p:cNvPr id="4" name="Slide Number Placeholder 3">
            <a:extLst>
              <a:ext uri="{FF2B5EF4-FFF2-40B4-BE49-F238E27FC236}">
                <a16:creationId xmlns:a16="http://schemas.microsoft.com/office/drawing/2014/main" id="{607EB2A6-278D-4499-9316-98BBD8D87B2F}"/>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39502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744B-D554-4B26-8A78-2DA668A02027}"/>
              </a:ext>
            </a:extLst>
          </p:cNvPr>
          <p:cNvSpPr>
            <a:spLocks noGrp="1"/>
          </p:cNvSpPr>
          <p:nvPr>
            <p:ph type="title"/>
          </p:nvPr>
        </p:nvSpPr>
        <p:spPr/>
        <p:txBody>
          <a:bodyPr/>
          <a:lstStyle/>
          <a:p>
            <a:r>
              <a:rPr lang="en-US" dirty="0"/>
              <a:t>Signs of Elder Abuse</a:t>
            </a:r>
          </a:p>
        </p:txBody>
      </p:sp>
      <p:graphicFrame>
        <p:nvGraphicFramePr>
          <p:cNvPr id="4" name="Content Placeholder 3">
            <a:extLst>
              <a:ext uri="{FF2B5EF4-FFF2-40B4-BE49-F238E27FC236}">
                <a16:creationId xmlns:a16="http://schemas.microsoft.com/office/drawing/2014/main" id="{401378D0-0313-48CE-A581-7F8FD505C3A0}"/>
              </a:ext>
            </a:extLst>
          </p:cNvPr>
          <p:cNvGraphicFramePr>
            <a:graphicFrameLocks noGrp="1"/>
          </p:cNvGraphicFramePr>
          <p:nvPr>
            <p:ph idx="1"/>
            <p:extLst>
              <p:ext uri="{D42A27DB-BD31-4B8C-83A1-F6EECF244321}">
                <p14:modId xmlns:p14="http://schemas.microsoft.com/office/powerpoint/2010/main" val="3074336200"/>
              </p:ext>
            </p:extLst>
          </p:nvPr>
        </p:nvGraphicFramePr>
        <p:xfrm>
          <a:off x="1560351" y="1571537"/>
          <a:ext cx="9944261" cy="4485640"/>
        </p:xfrm>
        <a:graphic>
          <a:graphicData uri="http://schemas.openxmlformats.org/drawingml/2006/table">
            <a:tbl>
              <a:tblPr firstRow="1" bandRow="1">
                <a:tableStyleId>{5C22544A-7EE6-4342-B048-85BDC9FD1C3A}</a:tableStyleId>
              </a:tblPr>
              <a:tblGrid>
                <a:gridCol w="3109888">
                  <a:extLst>
                    <a:ext uri="{9D8B030D-6E8A-4147-A177-3AD203B41FA5}">
                      <a16:colId xmlns:a16="http://schemas.microsoft.com/office/drawing/2014/main" val="1459945752"/>
                    </a:ext>
                  </a:extLst>
                </a:gridCol>
                <a:gridCol w="6834373">
                  <a:extLst>
                    <a:ext uri="{9D8B030D-6E8A-4147-A177-3AD203B41FA5}">
                      <a16:colId xmlns:a16="http://schemas.microsoft.com/office/drawing/2014/main" val="3967764946"/>
                    </a:ext>
                  </a:extLst>
                </a:gridCol>
              </a:tblGrid>
              <a:tr h="370840">
                <a:tc>
                  <a:txBody>
                    <a:bodyPr/>
                    <a:lstStyle/>
                    <a:p>
                      <a:r>
                        <a:rPr lang="en-US" dirty="0"/>
                        <a:t>Type of Abuse</a:t>
                      </a:r>
                    </a:p>
                  </a:txBody>
                  <a:tcPr/>
                </a:tc>
                <a:tc>
                  <a:txBody>
                    <a:bodyPr/>
                    <a:lstStyle/>
                    <a:p>
                      <a:r>
                        <a:rPr lang="en-US" dirty="0"/>
                        <a:t>Signs and Symptoms</a:t>
                      </a:r>
                    </a:p>
                  </a:txBody>
                  <a:tcPr/>
                </a:tc>
                <a:extLst>
                  <a:ext uri="{0D108BD9-81ED-4DB2-BD59-A6C34878D82A}">
                    <a16:rowId xmlns:a16="http://schemas.microsoft.com/office/drawing/2014/main" val="646370881"/>
                  </a:ext>
                </a:extLst>
              </a:tr>
              <a:tr h="370840">
                <a:tc>
                  <a:txBody>
                    <a:bodyPr/>
                    <a:lstStyle/>
                    <a:p>
                      <a:r>
                        <a:rPr lang="en-US" dirty="0"/>
                        <a:t>Physical abuse</a:t>
                      </a:r>
                    </a:p>
                  </a:txBody>
                  <a:tcPr/>
                </a:tc>
                <a:tc>
                  <a:txBody>
                    <a:bodyPr/>
                    <a:lstStyle/>
                    <a:p>
                      <a:r>
                        <a:rPr lang="en-US" dirty="0"/>
                        <a:t>Bruises, untreated wounds, sprains, broken glasses, lab findings of medication </a:t>
                      </a:r>
                      <a:r>
                        <a:rPr lang="en-US" dirty="0" err="1"/>
                        <a:t>overdosage</a:t>
                      </a:r>
                      <a:endParaRPr lang="en-US" dirty="0"/>
                    </a:p>
                  </a:txBody>
                  <a:tcPr/>
                </a:tc>
                <a:extLst>
                  <a:ext uri="{0D108BD9-81ED-4DB2-BD59-A6C34878D82A}">
                    <a16:rowId xmlns:a16="http://schemas.microsoft.com/office/drawing/2014/main" val="287575822"/>
                  </a:ext>
                </a:extLst>
              </a:tr>
              <a:tr h="370840">
                <a:tc>
                  <a:txBody>
                    <a:bodyPr/>
                    <a:lstStyle/>
                    <a:p>
                      <a:r>
                        <a:rPr lang="en-US" dirty="0"/>
                        <a:t>Sexual abuse</a:t>
                      </a:r>
                    </a:p>
                  </a:txBody>
                  <a:tcPr/>
                </a:tc>
                <a:tc>
                  <a:txBody>
                    <a:bodyPr/>
                    <a:lstStyle/>
                    <a:p>
                      <a:r>
                        <a:rPr lang="en-US" dirty="0"/>
                        <a:t>Bruises around breasts or genitals, torn or bloody underclothing, unexplained STDs (sexually transmitted diseases)</a:t>
                      </a:r>
                    </a:p>
                  </a:txBody>
                  <a:tcPr/>
                </a:tc>
                <a:extLst>
                  <a:ext uri="{0D108BD9-81ED-4DB2-BD59-A6C34878D82A}">
                    <a16:rowId xmlns:a16="http://schemas.microsoft.com/office/drawing/2014/main" val="2769385526"/>
                  </a:ext>
                </a:extLst>
              </a:tr>
              <a:tr h="370840">
                <a:tc>
                  <a:txBody>
                    <a:bodyPr/>
                    <a:lstStyle/>
                    <a:p>
                      <a:r>
                        <a:rPr lang="en-US" dirty="0"/>
                        <a:t>Emotional/psychological abuse</a:t>
                      </a:r>
                    </a:p>
                  </a:txBody>
                  <a:tcPr/>
                </a:tc>
                <a:tc>
                  <a:txBody>
                    <a:bodyPr/>
                    <a:lstStyle/>
                    <a:p>
                      <a:r>
                        <a:rPr lang="en-US" dirty="0"/>
                        <a:t>Being upset or withdrawn, unusual dementia-like behavior (rocking, sucking)</a:t>
                      </a:r>
                    </a:p>
                  </a:txBody>
                  <a:tcPr/>
                </a:tc>
                <a:extLst>
                  <a:ext uri="{0D108BD9-81ED-4DB2-BD59-A6C34878D82A}">
                    <a16:rowId xmlns:a16="http://schemas.microsoft.com/office/drawing/2014/main" val="1426921786"/>
                  </a:ext>
                </a:extLst>
              </a:tr>
              <a:tr h="370840">
                <a:tc>
                  <a:txBody>
                    <a:bodyPr/>
                    <a:lstStyle/>
                    <a:p>
                      <a:r>
                        <a:rPr lang="en-US" dirty="0"/>
                        <a:t>Neglect</a:t>
                      </a:r>
                    </a:p>
                  </a:txBody>
                  <a:tcPr/>
                </a:tc>
                <a:tc>
                  <a:txBody>
                    <a:bodyPr/>
                    <a:lstStyle/>
                    <a:p>
                      <a:r>
                        <a:rPr lang="en-US" dirty="0"/>
                        <a:t>Poor hygiene, untreated bed sores, dehydration, soiled bedding</a:t>
                      </a:r>
                    </a:p>
                  </a:txBody>
                  <a:tcPr/>
                </a:tc>
                <a:extLst>
                  <a:ext uri="{0D108BD9-81ED-4DB2-BD59-A6C34878D82A}">
                    <a16:rowId xmlns:a16="http://schemas.microsoft.com/office/drawing/2014/main" val="3596863163"/>
                  </a:ext>
                </a:extLst>
              </a:tr>
              <a:tr h="370840">
                <a:tc>
                  <a:txBody>
                    <a:bodyPr/>
                    <a:lstStyle/>
                    <a:p>
                      <a:r>
                        <a:rPr lang="en-US" dirty="0"/>
                        <a:t>Financial</a:t>
                      </a:r>
                    </a:p>
                  </a:txBody>
                  <a:tcPr/>
                </a:tc>
                <a:tc>
                  <a:txBody>
                    <a:bodyPr/>
                    <a:lstStyle/>
                    <a:p>
                      <a:r>
                        <a:rPr lang="en-US" dirty="0"/>
                        <a:t>Sudden changes in banking practices, inclusion of additional names on bank cards, abrupt changes to will</a:t>
                      </a:r>
                    </a:p>
                  </a:txBody>
                  <a:tcPr/>
                </a:tc>
                <a:extLst>
                  <a:ext uri="{0D108BD9-81ED-4DB2-BD59-A6C34878D82A}">
                    <a16:rowId xmlns:a16="http://schemas.microsoft.com/office/drawing/2014/main" val="1895567975"/>
                  </a:ext>
                </a:extLst>
              </a:tr>
              <a:tr h="370840">
                <a:tc>
                  <a:txBody>
                    <a:bodyPr/>
                    <a:lstStyle/>
                    <a:p>
                      <a:r>
                        <a:rPr lang="en-US" dirty="0"/>
                        <a:t>Self-neglect</a:t>
                      </a:r>
                    </a:p>
                  </a:txBody>
                  <a:tcPr/>
                </a:tc>
                <a:tc>
                  <a:txBody>
                    <a:bodyPr/>
                    <a:lstStyle/>
                    <a:p>
                      <a:r>
                        <a:rPr lang="en-US" dirty="0"/>
                        <a:t>Untreated medical conditions, unclean living area, lack of medical items like dentures or glasses</a:t>
                      </a:r>
                    </a:p>
                  </a:txBody>
                  <a:tcPr/>
                </a:tc>
                <a:extLst>
                  <a:ext uri="{0D108BD9-81ED-4DB2-BD59-A6C34878D82A}">
                    <a16:rowId xmlns:a16="http://schemas.microsoft.com/office/drawing/2014/main" val="1921107843"/>
                  </a:ext>
                </a:extLst>
              </a:tr>
            </a:tbl>
          </a:graphicData>
        </a:graphic>
      </p:graphicFrame>
      <p:sp>
        <p:nvSpPr>
          <p:cNvPr id="5" name="Slide Number Placeholder 4">
            <a:extLst>
              <a:ext uri="{FF2B5EF4-FFF2-40B4-BE49-F238E27FC236}">
                <a16:creationId xmlns:a16="http://schemas.microsoft.com/office/drawing/2014/main" id="{2A26E471-00EF-4028-9635-961B79990308}"/>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432387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C520-6DFE-43AC-B756-9E6991E4FD79}"/>
              </a:ext>
            </a:extLst>
          </p:cNvPr>
          <p:cNvSpPr>
            <a:spLocks noGrp="1"/>
          </p:cNvSpPr>
          <p:nvPr>
            <p:ph type="title"/>
          </p:nvPr>
        </p:nvSpPr>
        <p:spPr>
          <a:xfrm>
            <a:off x="2592925" y="624110"/>
            <a:ext cx="8911687" cy="902686"/>
          </a:xfrm>
        </p:spPr>
        <p:txBody>
          <a:bodyPr/>
          <a:lstStyle/>
          <a:p>
            <a:r>
              <a:rPr lang="en-US" dirty="0"/>
              <a:t>If you suspect elder abuse…</a:t>
            </a:r>
          </a:p>
        </p:txBody>
      </p:sp>
      <p:sp>
        <p:nvSpPr>
          <p:cNvPr id="3" name="Content Placeholder 2">
            <a:extLst>
              <a:ext uri="{FF2B5EF4-FFF2-40B4-BE49-F238E27FC236}">
                <a16:creationId xmlns:a16="http://schemas.microsoft.com/office/drawing/2014/main" id="{282EF12B-C335-4D91-A5DE-565D6D80C320}"/>
              </a:ext>
            </a:extLst>
          </p:cNvPr>
          <p:cNvSpPr>
            <a:spLocks noGrp="1"/>
          </p:cNvSpPr>
          <p:nvPr>
            <p:ph idx="1"/>
          </p:nvPr>
        </p:nvSpPr>
        <p:spPr/>
        <p:txBody>
          <a:bodyPr/>
          <a:lstStyle/>
          <a:p>
            <a:r>
              <a:rPr lang="en-US" sz="2400" dirty="0"/>
              <a:t>Adult Protective Services – Department of Aging and Adult Services – </a:t>
            </a:r>
          </a:p>
          <a:p>
            <a:pPr marL="0" indent="0">
              <a:buNone/>
            </a:pPr>
            <a:r>
              <a:rPr lang="en-US" sz="2400" dirty="0"/>
              <a:t>      San Bernardino County </a:t>
            </a:r>
          </a:p>
          <a:p>
            <a:r>
              <a:rPr lang="en-US" sz="2400" dirty="0"/>
              <a:t>National Center for Elder Abuse</a:t>
            </a:r>
          </a:p>
          <a:p>
            <a:r>
              <a:rPr lang="en-US" sz="2400" dirty="0"/>
              <a:t>National Domestic Violence Hotline</a:t>
            </a:r>
          </a:p>
          <a:p>
            <a:r>
              <a:rPr lang="en-US" sz="2400" dirty="0"/>
              <a:t>Police Department</a:t>
            </a:r>
          </a:p>
          <a:p>
            <a:pPr marL="0" indent="0">
              <a:buNone/>
            </a:pPr>
            <a:endParaRPr lang="en-US" dirty="0"/>
          </a:p>
        </p:txBody>
      </p:sp>
      <p:sp>
        <p:nvSpPr>
          <p:cNvPr id="4" name="Slide Number Placeholder 3">
            <a:extLst>
              <a:ext uri="{FF2B5EF4-FFF2-40B4-BE49-F238E27FC236}">
                <a16:creationId xmlns:a16="http://schemas.microsoft.com/office/drawing/2014/main" id="{FE2DB8A2-39F2-4196-856F-F026AB85A1EE}"/>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99135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D1F7-DF97-4F59-A1AE-842C7F8CF9BB}"/>
              </a:ext>
            </a:extLst>
          </p:cNvPr>
          <p:cNvSpPr>
            <a:spLocks noGrp="1"/>
          </p:cNvSpPr>
          <p:nvPr>
            <p:ph type="title"/>
          </p:nvPr>
        </p:nvSpPr>
        <p:spPr/>
        <p:txBody>
          <a:bodyPr/>
          <a:lstStyle/>
          <a:p>
            <a:r>
              <a:rPr lang="en-US" dirty="0"/>
              <a:t>Gerontology</a:t>
            </a:r>
          </a:p>
        </p:txBody>
      </p:sp>
      <p:sp>
        <p:nvSpPr>
          <p:cNvPr id="3" name="Content Placeholder 2">
            <a:extLst>
              <a:ext uri="{FF2B5EF4-FFF2-40B4-BE49-F238E27FC236}">
                <a16:creationId xmlns:a16="http://schemas.microsoft.com/office/drawing/2014/main" id="{708F9CC7-E57D-4308-8EBC-79FE9504AEF6}"/>
              </a:ext>
            </a:extLst>
          </p:cNvPr>
          <p:cNvSpPr>
            <a:spLocks noGrp="1"/>
          </p:cNvSpPr>
          <p:nvPr>
            <p:ph idx="1"/>
          </p:nvPr>
        </p:nvSpPr>
        <p:spPr/>
        <p:txBody>
          <a:bodyPr>
            <a:normAutofit/>
          </a:bodyPr>
          <a:lstStyle/>
          <a:p>
            <a:r>
              <a:rPr lang="en-US" sz="2000" dirty="0"/>
              <a:t>Gerontology – a field of science that seeks to understand the process of aging and the challenges encountered as seniors grow older.</a:t>
            </a:r>
          </a:p>
          <a:p>
            <a:endParaRPr lang="en-US" sz="2000" dirty="0"/>
          </a:p>
          <a:p>
            <a:r>
              <a:rPr lang="en-US" sz="2000" dirty="0"/>
              <a:t>Social gerontology – the specialized field of gerontology that examines the sociological aspects of aging.</a:t>
            </a:r>
          </a:p>
          <a:p>
            <a:endParaRPr lang="en-US" sz="2000" dirty="0"/>
          </a:p>
          <a:p>
            <a:r>
              <a:rPr lang="en-US" sz="2000" dirty="0"/>
              <a:t>Scholars of gerontology have learned that aging reflects not only the physiological process of growing order but also our attitudes and beliefs about the aging process.</a:t>
            </a:r>
          </a:p>
        </p:txBody>
      </p:sp>
      <p:sp>
        <p:nvSpPr>
          <p:cNvPr id="4" name="Slide Number Placeholder 3">
            <a:extLst>
              <a:ext uri="{FF2B5EF4-FFF2-40B4-BE49-F238E27FC236}">
                <a16:creationId xmlns:a16="http://schemas.microsoft.com/office/drawing/2014/main" id="{C47508E8-C4E4-4CD6-9484-A877B29584AE}"/>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73890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A1C6-9C17-4336-AE81-D4D762BDA239}"/>
              </a:ext>
            </a:extLst>
          </p:cNvPr>
          <p:cNvSpPr>
            <a:spLocks noGrp="1"/>
          </p:cNvSpPr>
          <p:nvPr>
            <p:ph type="title"/>
          </p:nvPr>
        </p:nvSpPr>
        <p:spPr>
          <a:xfrm>
            <a:off x="2592925" y="624110"/>
            <a:ext cx="8911687" cy="953020"/>
          </a:xfrm>
        </p:spPr>
        <p:txBody>
          <a:bodyPr>
            <a:normAutofit fontScale="90000"/>
          </a:bodyPr>
          <a:lstStyle/>
          <a:p>
            <a:r>
              <a:rPr lang="en-US" dirty="0"/>
              <a:t>Phases of Aging	</a:t>
            </a:r>
            <a:br>
              <a:rPr lang="en-US" dirty="0"/>
            </a:br>
            <a:endParaRPr lang="en-US" dirty="0"/>
          </a:p>
        </p:txBody>
      </p:sp>
      <p:sp>
        <p:nvSpPr>
          <p:cNvPr id="3" name="Content Placeholder 2">
            <a:extLst>
              <a:ext uri="{FF2B5EF4-FFF2-40B4-BE49-F238E27FC236}">
                <a16:creationId xmlns:a16="http://schemas.microsoft.com/office/drawing/2014/main" id="{C22D72B2-2FCA-45D3-A2ED-BEC34542DD0D}"/>
              </a:ext>
            </a:extLst>
          </p:cNvPr>
          <p:cNvSpPr>
            <a:spLocks noGrp="1"/>
          </p:cNvSpPr>
          <p:nvPr>
            <p:ph idx="1"/>
          </p:nvPr>
        </p:nvSpPr>
        <p:spPr>
          <a:xfrm>
            <a:off x="2463377" y="1395368"/>
            <a:ext cx="8915400" cy="4653094"/>
          </a:xfrm>
        </p:spPr>
        <p:txBody>
          <a:bodyPr>
            <a:noAutofit/>
          </a:bodyPr>
          <a:lstStyle/>
          <a:p>
            <a:r>
              <a:rPr lang="en-US" dirty="0"/>
              <a:t>Young-Old – Approximately sixty-five to seventy-four years old</a:t>
            </a:r>
          </a:p>
          <a:p>
            <a:r>
              <a:rPr lang="en-US" dirty="0"/>
              <a:t>Middle-old – Seventy-five to eighty-four years old</a:t>
            </a:r>
          </a:p>
          <a:p>
            <a:r>
              <a:rPr lang="en-US" dirty="0"/>
              <a:t>Old-Old – Over eighty-five.</a:t>
            </a:r>
          </a:p>
          <a:p>
            <a:endParaRPr lang="en-US" dirty="0"/>
          </a:p>
          <a:p>
            <a:r>
              <a:rPr lang="en-US" dirty="0"/>
              <a:t>Life Expectancy – the average number of years a person may expect to live.</a:t>
            </a:r>
          </a:p>
          <a:p>
            <a:endParaRPr lang="en-US" dirty="0"/>
          </a:p>
          <a:p>
            <a:r>
              <a:rPr lang="en-US" dirty="0"/>
              <a:t>From 1900 to 1994, the population increased from 3 million to 33 million.  From then from 36 million in 2010.  This increase is referred to as, “The graying of America.”</a:t>
            </a:r>
          </a:p>
          <a:p>
            <a:endParaRPr lang="en-US" dirty="0"/>
          </a:p>
          <a:p>
            <a:r>
              <a:rPr lang="en-US" dirty="0"/>
              <a:t>Women have longer life expectancies than men.  </a:t>
            </a:r>
          </a:p>
          <a:p>
            <a:endParaRPr lang="en-US" dirty="0"/>
          </a:p>
          <a:p>
            <a:endParaRPr lang="en-US" dirty="0"/>
          </a:p>
          <a:p>
            <a:pPr marL="0" indent="0">
              <a:buNone/>
            </a:pPr>
            <a:r>
              <a:rPr lang="en-US" dirty="0"/>
              <a:t>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301C484-CDAF-4C6D-8898-3FA46A867DEA}"/>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98731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0F8C-AF1A-47B5-B78C-E957E9103949}"/>
              </a:ext>
            </a:extLst>
          </p:cNvPr>
          <p:cNvSpPr>
            <a:spLocks noGrp="1"/>
          </p:cNvSpPr>
          <p:nvPr>
            <p:ph type="title"/>
          </p:nvPr>
        </p:nvSpPr>
        <p:spPr/>
        <p:txBody>
          <a:bodyPr>
            <a:normAutofit fontScale="90000"/>
          </a:bodyPr>
          <a:lstStyle/>
          <a:p>
            <a:r>
              <a:rPr lang="en-US" dirty="0"/>
              <a:t>Women have  longer life expectancies than men.  </a:t>
            </a:r>
            <a:br>
              <a:rPr lang="en-US" dirty="0"/>
            </a:br>
            <a:endParaRPr lang="en-US" dirty="0"/>
          </a:p>
        </p:txBody>
      </p:sp>
      <p:pic>
        <p:nvPicPr>
          <p:cNvPr id="4" name="Content Placeholder 3" descr="Life expectancy in the USA">
            <a:extLst>
              <a:ext uri="{FF2B5EF4-FFF2-40B4-BE49-F238E27FC236}">
                <a16:creationId xmlns:a16="http://schemas.microsoft.com/office/drawing/2014/main" id="{362DD20B-4EA3-4C11-9C48-2B2C462DD18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8872" y="2096277"/>
            <a:ext cx="5037666" cy="3778250"/>
          </a:xfrm>
          <a:prstGeom prst="rect">
            <a:avLst/>
          </a:prstGeom>
          <a:noFill/>
          <a:ln>
            <a:noFill/>
          </a:ln>
        </p:spPr>
      </p:pic>
      <p:sp>
        <p:nvSpPr>
          <p:cNvPr id="5" name="Slide Number Placeholder 4">
            <a:extLst>
              <a:ext uri="{FF2B5EF4-FFF2-40B4-BE49-F238E27FC236}">
                <a16:creationId xmlns:a16="http://schemas.microsoft.com/office/drawing/2014/main" id="{6D854533-B55D-4DF8-BB78-2B1F194D5990}"/>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68926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571D-7D27-464F-9670-43D1DD0BDEAF}"/>
              </a:ext>
            </a:extLst>
          </p:cNvPr>
          <p:cNvSpPr>
            <a:spLocks noGrp="1"/>
          </p:cNvSpPr>
          <p:nvPr>
            <p:ph type="title"/>
          </p:nvPr>
        </p:nvSpPr>
        <p:spPr/>
        <p:txBody>
          <a:bodyPr>
            <a:normAutofit fontScale="90000"/>
          </a:bodyPr>
          <a:lstStyle/>
          <a:p>
            <a:pPr marL="0" marR="0" lvl="0" indent="0" defTabSz="457200" rtl="0" eaLnBrk="1" fontAlgn="auto" latinLnBrk="0" hangingPunct="1">
              <a:lnSpc>
                <a:spcPct val="100000"/>
              </a:lnSpc>
              <a:spcBef>
                <a:spcPts val="1000"/>
              </a:spcBef>
              <a:spcAft>
                <a:spcPts val="0"/>
              </a:spcAft>
              <a:tabLst/>
              <a:defRPr/>
            </a:pPr>
            <a:r>
              <a:rPr kumimoji="0" lang="en-US" sz="6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4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Baby Boomers</a:t>
            </a:r>
            <a:br>
              <a:rPr kumimoji="0" lang="en-US" sz="6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br>
            <a:endParaRPr lang="en-US" dirty="0"/>
          </a:p>
        </p:txBody>
      </p:sp>
      <p:sp>
        <p:nvSpPr>
          <p:cNvPr id="3" name="Content Placeholder 2">
            <a:extLst>
              <a:ext uri="{FF2B5EF4-FFF2-40B4-BE49-F238E27FC236}">
                <a16:creationId xmlns:a16="http://schemas.microsoft.com/office/drawing/2014/main" id="{0411F9C3-08DA-4D14-B004-7FF322BC882B}"/>
              </a:ext>
            </a:extLst>
          </p:cNvPr>
          <p:cNvSpPr>
            <a:spLocks noGrp="1"/>
          </p:cNvSpPr>
          <p:nvPr>
            <p:ph idx="1"/>
          </p:nvPr>
        </p:nvSpPr>
        <p:spPr>
          <a:xfrm>
            <a:off x="2592925" y="1705760"/>
            <a:ext cx="8915400" cy="4528129"/>
          </a:xfrm>
        </p:spPr>
        <p:txBody>
          <a:bodyPr>
            <a:normAutofit/>
          </a:bodyPr>
          <a:lstStyle/>
          <a:p>
            <a:pPr marL="0" indent="0">
              <a:buNone/>
            </a:pPr>
            <a:r>
              <a:rPr lang="en-US" dirty="0"/>
              <a:t>This section should be read with a critical eye.  It is my opinion that the text is unfair to the baby boomer generation.</a:t>
            </a:r>
          </a:p>
          <a:p>
            <a:pPr marL="0" indent="0">
              <a:buNone/>
            </a:pPr>
            <a:endParaRPr lang="en-US" dirty="0"/>
          </a:p>
          <a:p>
            <a:r>
              <a:rPr lang="en-US" sz="2000" dirty="0"/>
              <a:t>Born between 1946 and 1964</a:t>
            </a:r>
          </a:p>
          <a:p>
            <a:endParaRPr lang="en-US" sz="2000" dirty="0"/>
          </a:p>
          <a:p>
            <a:r>
              <a:rPr lang="en-US" sz="2000" dirty="0"/>
              <a:t>They came of age in the mid 1960’s and early 1970’s</a:t>
            </a:r>
          </a:p>
          <a:p>
            <a:endParaRPr lang="en-US" sz="2000" dirty="0"/>
          </a:p>
          <a:p>
            <a:r>
              <a:rPr lang="en-US" sz="2000" dirty="0"/>
              <a:t>Sixty-year-old baby boomers do not consider themselves old.</a:t>
            </a:r>
          </a:p>
          <a:p>
            <a:endParaRPr lang="en-US" sz="2000" dirty="0"/>
          </a:p>
          <a:p>
            <a:r>
              <a:rPr lang="en-US" sz="2000" dirty="0"/>
              <a:t>As of 2021, the youngest boomers will be 57; the oldest will be 75.</a:t>
            </a:r>
          </a:p>
          <a:p>
            <a:pPr marL="0" indent="0">
              <a:buNone/>
            </a:pPr>
            <a:endParaRPr lang="en-US" sz="2000"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047D5E2-2CA7-46C3-924E-10E4B1401B5F}"/>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4320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4BE4-ADB8-418B-B73B-38CFABE04DAC}"/>
              </a:ext>
            </a:extLst>
          </p:cNvPr>
          <p:cNvSpPr>
            <a:spLocks noGrp="1"/>
          </p:cNvSpPr>
          <p:nvPr>
            <p:ph type="title"/>
          </p:nvPr>
        </p:nvSpPr>
        <p:spPr/>
        <p:txBody>
          <a:bodyPr>
            <a:normAutofit/>
          </a:bodyPr>
          <a:lstStyle/>
          <a:p>
            <a:r>
              <a:rPr kumimoji="0" lang="en-US"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j-ea"/>
                <a:cs typeface="+mj-cs"/>
              </a:rPr>
              <a:t>Baby Boomers, </a:t>
            </a:r>
            <a:r>
              <a:rPr kumimoji="0" lang="en-US"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j-ea"/>
                <a:cs typeface="+mj-cs"/>
              </a:rPr>
              <a:t>cont</a:t>
            </a:r>
            <a:r>
              <a:rPr lang="en-US" dirty="0">
                <a:solidFill>
                  <a:prstClr val="black">
                    <a:lumMod val="75000"/>
                    <a:lumOff val="25000"/>
                  </a:prstClr>
                </a:solidFill>
                <a:latin typeface="Century Gothic" panose="020B0502020202020204"/>
              </a:rPr>
              <a:t>.</a:t>
            </a:r>
            <a:endParaRPr lang="en-US" dirty="0"/>
          </a:p>
        </p:txBody>
      </p:sp>
      <p:sp>
        <p:nvSpPr>
          <p:cNvPr id="4" name="Slide Number Placeholder 3">
            <a:extLst>
              <a:ext uri="{FF2B5EF4-FFF2-40B4-BE49-F238E27FC236}">
                <a16:creationId xmlns:a16="http://schemas.microsoft.com/office/drawing/2014/main" id="{7E44848C-84AD-442C-88CC-BFCF87ED014A}"/>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Content Placeholder 4" descr="U.S. population share by generation 2019 | Statista">
            <a:extLst>
              <a:ext uri="{FF2B5EF4-FFF2-40B4-BE49-F238E27FC236}">
                <a16:creationId xmlns:a16="http://schemas.microsoft.com/office/drawing/2014/main" id="{198E508F-87FA-4E4A-A3AD-4991FBC9F50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6525" y="1466850"/>
            <a:ext cx="7515225" cy="5229225"/>
          </a:xfrm>
          <a:prstGeom prst="rect">
            <a:avLst/>
          </a:prstGeom>
          <a:noFill/>
          <a:ln>
            <a:noFill/>
          </a:ln>
        </p:spPr>
      </p:pic>
    </p:spTree>
    <p:extLst>
      <p:ext uri="{BB962C8B-B14F-4D97-AF65-F5344CB8AC3E}">
        <p14:creationId xmlns:p14="http://schemas.microsoft.com/office/powerpoint/2010/main" val="310501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AB10-844E-410F-9F05-562AE3CCF367}"/>
              </a:ext>
            </a:extLst>
          </p:cNvPr>
          <p:cNvSpPr>
            <a:spLocks noGrp="1"/>
          </p:cNvSpPr>
          <p:nvPr>
            <p:ph type="title"/>
          </p:nvPr>
        </p:nvSpPr>
        <p:spPr>
          <a:xfrm>
            <a:off x="1687669" y="624110"/>
            <a:ext cx="4137059" cy="1280890"/>
          </a:xfrm>
        </p:spPr>
        <p:txBody>
          <a:bodyPr>
            <a:normAutofit/>
          </a:bodyPr>
          <a:lstStyle/>
          <a:p>
            <a:r>
              <a:rPr lang="en-US" sz="3200" dirty="0"/>
              <a:t>Baby Boom Bulge</a:t>
            </a:r>
          </a:p>
        </p:txBody>
      </p:sp>
      <p:sp>
        <p:nvSpPr>
          <p:cNvPr id="4" name="Slide Number Placeholder 3">
            <a:extLst>
              <a:ext uri="{FF2B5EF4-FFF2-40B4-BE49-F238E27FC236}">
                <a16:creationId xmlns:a16="http://schemas.microsoft.com/office/drawing/2014/main" id="{D0B6699D-DA6B-4909-BE68-1415A504BCEA}"/>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7</a:t>
            </a:fld>
            <a:endParaRPr lang="en-US" sz="1900"/>
          </a:p>
        </p:txBody>
      </p:sp>
      <p:sp>
        <p:nvSpPr>
          <p:cNvPr id="16" name="Content Placeholder 8">
            <a:extLst>
              <a:ext uri="{FF2B5EF4-FFF2-40B4-BE49-F238E27FC236}">
                <a16:creationId xmlns:a16="http://schemas.microsoft.com/office/drawing/2014/main" id="{881343C9-3982-4A70-BA2A-AC84A5992045}"/>
              </a:ext>
            </a:extLst>
          </p:cNvPr>
          <p:cNvSpPr>
            <a:spLocks noGrp="1"/>
          </p:cNvSpPr>
          <p:nvPr>
            <p:ph idx="1"/>
          </p:nvPr>
        </p:nvSpPr>
        <p:spPr>
          <a:xfrm>
            <a:off x="985650" y="1666874"/>
            <a:ext cx="5381624" cy="4717147"/>
          </a:xfrm>
        </p:spPr>
        <p:txBody>
          <a:bodyPr>
            <a:normAutofit/>
          </a:bodyPr>
          <a:lstStyle/>
          <a:p>
            <a:pPr marL="0" indent="0">
              <a:buNone/>
            </a:pPr>
            <a:r>
              <a:rPr lang="en-US" sz="1600" dirty="0"/>
              <a:t>The baby boom generation is the cohort driving much of the dramatic increase in the over-sixty-five population. Figure 13.6 shows a comparison of the U.S. population by age and gender between 2000 and 2010. The biggest bulge in the pyramid (representing the largest population group) moves up the pyramid over the course of the decade; in 2000, the largest population group was age thirty-five to fifty-five. In 2010, that group was age forty-five to sixty-five, meaning the oldest baby boomers were just reaching the age at which the U.S. Census considers them elderly. In 2020, we can predict, the baby boom bulge will continue to rise up the pyramid, making the largest U.S. population group between sixty-five and eighty-five years old. </a:t>
            </a:r>
          </a:p>
          <a:p>
            <a:pPr marL="0" indent="0">
              <a:buNone/>
            </a:pPr>
            <a:endParaRPr lang="en-US" sz="1600" dirty="0">
              <a:solidFill>
                <a:schemeClr val="tx1"/>
              </a:solidFill>
            </a:endParaRPr>
          </a:p>
        </p:txBody>
      </p:sp>
      <p:pic>
        <p:nvPicPr>
          <p:cNvPr id="5" name="Content Placeholder 4" descr="Introduction to Sociology 2e, Aging and the Elderly, Who Are the Elderly?  Aging in Society | OER Repository - Affordable Learning LOUISiana">
            <a:extLst>
              <a:ext uri="{FF2B5EF4-FFF2-40B4-BE49-F238E27FC236}">
                <a16:creationId xmlns:a16="http://schemas.microsoft.com/office/drawing/2014/main" id="{D81284F2-B82B-4E45-9A5A-CCD03E1C6B49}"/>
              </a:ext>
            </a:extLst>
          </p:cNvPr>
          <p:cNvPicPr>
            <a:picLocks/>
          </p:cNvPicPr>
          <p:nvPr/>
        </p:nvPicPr>
        <p:blipFill rotWithShape="1">
          <a:blip r:embed="rId2">
            <a:extLst>
              <a:ext uri="{28A0092B-C50C-407E-A947-70E740481C1C}">
                <a14:useLocalDpi xmlns:a14="http://schemas.microsoft.com/office/drawing/2010/main" val="0"/>
              </a:ext>
            </a:extLst>
          </a:blip>
          <a:srcRect l="3741" r="616"/>
          <a:stretch/>
        </p:blipFill>
        <p:spPr bwMode="auto">
          <a:xfrm>
            <a:off x="6505574" y="10"/>
            <a:ext cx="5686425" cy="6857990"/>
          </a:xfrm>
          <a:prstGeom prst="rect">
            <a:avLst/>
          </a:prstGeom>
          <a:noFill/>
        </p:spPr>
      </p:pic>
      <p:sp>
        <p:nvSpPr>
          <p:cNvPr id="7" name="TextBox 6">
            <a:extLst>
              <a:ext uri="{FF2B5EF4-FFF2-40B4-BE49-F238E27FC236}">
                <a16:creationId xmlns:a16="http://schemas.microsoft.com/office/drawing/2014/main" id="{2E4AC771-90F5-4859-841E-CA6368D8674F}"/>
              </a:ext>
            </a:extLst>
          </p:cNvPr>
          <p:cNvSpPr txBox="1"/>
          <p:nvPr/>
        </p:nvSpPr>
        <p:spPr>
          <a:xfrm rot="10800000" flipV="1">
            <a:off x="2824293" y="5480106"/>
            <a:ext cx="3271707" cy="369332"/>
          </a:xfrm>
          <a:prstGeom prst="rect">
            <a:avLst/>
          </a:prstGeom>
          <a:noFill/>
        </p:spPr>
        <p:txBody>
          <a:bodyPr wrap="square" rtlCol="0">
            <a:spAutoFit/>
          </a:bodyPr>
          <a:lstStyle/>
          <a:p>
            <a:r>
              <a:rPr lang="en-US" dirty="0"/>
              <a:t>Figure 13.6 </a:t>
            </a:r>
          </a:p>
        </p:txBody>
      </p:sp>
      <p:sp>
        <p:nvSpPr>
          <p:cNvPr id="8" name="Arrow: Right 7">
            <a:extLst>
              <a:ext uri="{FF2B5EF4-FFF2-40B4-BE49-F238E27FC236}">
                <a16:creationId xmlns:a16="http://schemas.microsoft.com/office/drawing/2014/main" id="{4BE8EDA3-2D14-4005-ABE4-3F8B1415F556}"/>
              </a:ext>
            </a:extLst>
          </p:cNvPr>
          <p:cNvSpPr/>
          <p:nvPr/>
        </p:nvSpPr>
        <p:spPr>
          <a:xfrm>
            <a:off x="4243285" y="5574482"/>
            <a:ext cx="1719743" cy="180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40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0F56-4AEF-4D55-AF0C-83EB88D5D28F}"/>
              </a:ext>
            </a:extLst>
          </p:cNvPr>
          <p:cNvSpPr>
            <a:spLocks noGrp="1"/>
          </p:cNvSpPr>
          <p:nvPr>
            <p:ph type="title"/>
          </p:nvPr>
        </p:nvSpPr>
        <p:spPr>
          <a:xfrm>
            <a:off x="2592925" y="329899"/>
            <a:ext cx="8911687" cy="1280890"/>
          </a:xfrm>
        </p:spPr>
        <p:txBody>
          <a:bodyPr/>
          <a:lstStyle/>
          <a:p>
            <a:r>
              <a:rPr lang="en-US" dirty="0"/>
              <a:t>Implications for the Aging </a:t>
            </a:r>
            <a:br>
              <a:rPr lang="en-US" dirty="0"/>
            </a:br>
            <a:r>
              <a:rPr lang="en-US" dirty="0"/>
              <a:t>Baby Boomers on Healthcare</a:t>
            </a:r>
          </a:p>
        </p:txBody>
      </p:sp>
      <p:sp>
        <p:nvSpPr>
          <p:cNvPr id="3" name="Content Placeholder 2">
            <a:extLst>
              <a:ext uri="{FF2B5EF4-FFF2-40B4-BE49-F238E27FC236}">
                <a16:creationId xmlns:a16="http://schemas.microsoft.com/office/drawing/2014/main" id="{40D7B9FF-0DDF-4298-B833-56A1ECF5EE98}"/>
              </a:ext>
            </a:extLst>
          </p:cNvPr>
          <p:cNvSpPr>
            <a:spLocks noGrp="1"/>
          </p:cNvSpPr>
          <p:nvPr>
            <p:ph idx="1"/>
          </p:nvPr>
        </p:nvSpPr>
        <p:spPr>
          <a:xfrm>
            <a:off x="2592925" y="1798039"/>
            <a:ext cx="8915400" cy="4812485"/>
          </a:xfrm>
        </p:spPr>
        <p:txBody>
          <a:bodyPr>
            <a:normAutofit fontScale="92500" lnSpcReduction="20000"/>
          </a:bodyPr>
          <a:lstStyle/>
          <a:p>
            <a:r>
              <a:rPr lang="en-US" sz="2000" dirty="0"/>
              <a:t>Due to the higher numbers of baby boomers, healthcare will be impacted.</a:t>
            </a:r>
          </a:p>
          <a:p>
            <a:endParaRPr lang="en-US" sz="2000" dirty="0"/>
          </a:p>
          <a:p>
            <a:r>
              <a:rPr lang="en-US" sz="2000" dirty="0"/>
              <a:t>There will be a severe shortage of healthcare workers who specialize in gerontology.</a:t>
            </a:r>
          </a:p>
          <a:p>
            <a:endParaRPr lang="en-US" sz="2000" dirty="0"/>
          </a:p>
          <a:p>
            <a:r>
              <a:rPr lang="en-US" sz="2000" dirty="0"/>
              <a:t>Due to the aging population, aging boomers will bring economic growth to the healthcare industry.</a:t>
            </a:r>
          </a:p>
          <a:p>
            <a:pPr lvl="1"/>
            <a:r>
              <a:rPr lang="en-US" sz="1800" dirty="0"/>
              <a:t>Pharmaceutical industry, home healthcare services</a:t>
            </a:r>
          </a:p>
          <a:p>
            <a:pPr lvl="1"/>
            <a:endParaRPr lang="en-US" sz="1800" dirty="0"/>
          </a:p>
          <a:p>
            <a:r>
              <a:rPr lang="en-US" sz="2000" dirty="0"/>
              <a:t>Boomers at 65 are still physically active.</a:t>
            </a:r>
          </a:p>
          <a:p>
            <a:endParaRPr lang="en-US" sz="2000" dirty="0"/>
          </a:p>
          <a:p>
            <a:r>
              <a:rPr lang="en-US" sz="2000" dirty="0"/>
              <a:t>The high activity of 65-year-old boomers are driving innovation in the medical industry.</a:t>
            </a:r>
          </a:p>
          <a:p>
            <a:endParaRPr lang="en-US" sz="2000" dirty="0"/>
          </a:p>
          <a:p>
            <a:endParaRPr lang="en-US" sz="2000" dirty="0"/>
          </a:p>
          <a:p>
            <a:pPr lvl="1"/>
            <a:endParaRPr lang="en-US" sz="1800" dirty="0"/>
          </a:p>
          <a:p>
            <a:endParaRPr lang="en-US" sz="2000" dirty="0"/>
          </a:p>
          <a:p>
            <a:endParaRPr lang="en-US" dirty="0"/>
          </a:p>
        </p:txBody>
      </p:sp>
      <p:sp>
        <p:nvSpPr>
          <p:cNvPr id="4" name="Slide Number Placeholder 3">
            <a:extLst>
              <a:ext uri="{FF2B5EF4-FFF2-40B4-BE49-F238E27FC236}">
                <a16:creationId xmlns:a16="http://schemas.microsoft.com/office/drawing/2014/main" id="{EE80B47C-DC66-4D3B-B969-CD166BA2B21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18027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7622-D7E3-406A-B858-3E50169029C6}"/>
              </a:ext>
            </a:extLst>
          </p:cNvPr>
          <p:cNvSpPr>
            <a:spLocks noGrp="1"/>
          </p:cNvSpPr>
          <p:nvPr>
            <p:ph type="title"/>
          </p:nvPr>
        </p:nvSpPr>
        <p:spPr>
          <a:xfrm>
            <a:off x="2072081" y="624110"/>
            <a:ext cx="9664117" cy="852352"/>
          </a:xfrm>
        </p:spPr>
        <p:txBody>
          <a:bodyPr/>
          <a:lstStyle/>
          <a:p>
            <a:r>
              <a:rPr lang="en-US" dirty="0"/>
              <a:t>Aging Boomers and the Economic Impact</a:t>
            </a:r>
          </a:p>
        </p:txBody>
      </p:sp>
      <p:sp>
        <p:nvSpPr>
          <p:cNvPr id="3" name="Content Placeholder 2">
            <a:extLst>
              <a:ext uri="{FF2B5EF4-FFF2-40B4-BE49-F238E27FC236}">
                <a16:creationId xmlns:a16="http://schemas.microsoft.com/office/drawing/2014/main" id="{011A575B-F223-4457-AE08-E1D133F26CE2}"/>
              </a:ext>
            </a:extLst>
          </p:cNvPr>
          <p:cNvSpPr>
            <a:spLocks noGrp="1"/>
          </p:cNvSpPr>
          <p:nvPr>
            <p:ph idx="1"/>
          </p:nvPr>
        </p:nvSpPr>
        <p:spPr>
          <a:xfrm>
            <a:off x="2072081" y="1476462"/>
            <a:ext cx="9365419" cy="4622334"/>
          </a:xfrm>
        </p:spPr>
        <p:txBody>
          <a:bodyPr>
            <a:normAutofit fontScale="92500" lnSpcReduction="10000"/>
          </a:bodyPr>
          <a:lstStyle/>
          <a:p>
            <a:pPr marL="0" indent="0">
              <a:buNone/>
            </a:pPr>
            <a:endParaRPr lang="en-US" sz="2000" dirty="0"/>
          </a:p>
          <a:p>
            <a:r>
              <a:rPr lang="en-US" sz="2000" dirty="0"/>
              <a:t>Baby boomers earned more than previous generations but spent their money lavishly.</a:t>
            </a:r>
          </a:p>
          <a:p>
            <a:endParaRPr lang="en-US" sz="2000" dirty="0"/>
          </a:p>
          <a:p>
            <a:r>
              <a:rPr lang="en-US" sz="2000" dirty="0"/>
              <a:t>Data shows they did not prepare adequately for retirement.</a:t>
            </a:r>
          </a:p>
          <a:p>
            <a:endParaRPr lang="en-US" sz="2000" dirty="0"/>
          </a:p>
          <a:p>
            <a:r>
              <a:rPr lang="en-US" sz="2000" dirty="0"/>
              <a:t>Two-thirds of boomers have not accumulated enough to maintain their lifestyles.</a:t>
            </a:r>
          </a:p>
          <a:p>
            <a:endParaRPr lang="en-US" sz="2000" dirty="0"/>
          </a:p>
          <a:p>
            <a:r>
              <a:rPr lang="en-US" sz="2000" dirty="0"/>
              <a:t>Therefore, boomers will work but spend less.</a:t>
            </a:r>
          </a:p>
          <a:p>
            <a:endParaRPr lang="en-US" sz="2000" dirty="0"/>
          </a:p>
          <a:p>
            <a:r>
              <a:rPr lang="en-US" sz="2000" dirty="0"/>
              <a:t>Social security is said to be at risk because boomers are higher in the population but fewer numbers in the younger generations.</a:t>
            </a:r>
          </a:p>
          <a:p>
            <a:endParaRPr lang="en-US" dirty="0"/>
          </a:p>
        </p:txBody>
      </p:sp>
      <p:sp>
        <p:nvSpPr>
          <p:cNvPr id="4" name="Slide Number Placeholder 3">
            <a:extLst>
              <a:ext uri="{FF2B5EF4-FFF2-40B4-BE49-F238E27FC236}">
                <a16:creationId xmlns:a16="http://schemas.microsoft.com/office/drawing/2014/main" id="{02E147A6-87E3-4A39-B3B5-CF436DD7873D}"/>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5495092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947</Words>
  <Application>Microsoft Office PowerPoint</Application>
  <PresentationFormat>Widescreen</PresentationFormat>
  <Paragraphs>119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Wisp</vt:lpstr>
      <vt:lpstr>Introduction to Sociology Aging and the Elderly</vt:lpstr>
      <vt:lpstr>Gerontology</vt:lpstr>
      <vt:lpstr>Phases of Aging  </vt:lpstr>
      <vt:lpstr>Women have  longer life expectancies than men.   </vt:lpstr>
      <vt:lpstr> Baby Boomers </vt:lpstr>
      <vt:lpstr>Baby Boomers, cont.</vt:lpstr>
      <vt:lpstr>Baby Boom Bulge</vt:lpstr>
      <vt:lpstr>Implications for the Aging  Baby Boomers on Healthcare</vt:lpstr>
      <vt:lpstr>Aging Boomers and the Economic Impact</vt:lpstr>
      <vt:lpstr>Biological, Social and  Psychological Changes</vt:lpstr>
      <vt:lpstr>Prepare Yourself for Aging Parents</vt:lpstr>
      <vt:lpstr>Excerpt from Can’t We Talk About Something More Pleasant</vt:lpstr>
      <vt:lpstr>Issues facing the Elderly</vt:lpstr>
      <vt:lpstr>Signs of Elder Abuse</vt:lpstr>
      <vt:lpstr>If you suspect elder abuse…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Sociology Aging and the Elderly</dc:title>
  <dc:creator>Janet Long</dc:creator>
  <cp:lastModifiedBy>Pires, Romana</cp:lastModifiedBy>
  <cp:revision>14</cp:revision>
  <dcterms:created xsi:type="dcterms:W3CDTF">2021-04-06T21:58:42Z</dcterms:created>
  <dcterms:modified xsi:type="dcterms:W3CDTF">2023-10-08T16:54:08Z</dcterms:modified>
</cp:coreProperties>
</file>