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4" r:id="rId11"/>
    <p:sldId id="268" r:id="rId12"/>
    <p:sldId id="269" r:id="rId13"/>
    <p:sldId id="270" r:id="rId14"/>
    <p:sldId id="271" r:id="rId1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CB0AD90-98F5-4ED5-BD7A-480E93835278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6D9EAA8-4AFD-4CDF-B214-A3362F09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3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32F-3FB6-407E-963B-6FFDD44D3567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5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63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940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91457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7359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41128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2774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211C-C195-466F-9FEE-832A04135EF4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3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A6E4-5876-4B20-9786-75E9DFBA241A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CF1-3304-41B9-BB98-AA71F63A5D6E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9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036-976C-4242-BF87-120F3D45D44F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05CCD-6F3F-43B2-A726-95EBACDFC664}" type="datetime1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4E6F-9AAA-4FC5-9D9A-47BDC238696E}" type="datetime1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B9A-0DE1-4DE3-8AB1-06C419F2ECD8}" type="datetime1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2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7A6-2E87-4C16-B5EC-AB0AD066128E}" type="datetime1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8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DC8D-E7C0-417D-B1DE-D109C4170FC3}" type="datetime1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EB78-2DC7-4512-A178-D747D400DB13}" type="datetime1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7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2">
                <a:tint val="97000"/>
                <a:hueMod val="162000"/>
                <a:satMod val="200000"/>
                <a:lumMod val="124000"/>
              </a:schemeClr>
            </a:gs>
            <a:gs pos="87620">
              <a:srgbClr val="ED9226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09059A-3AA9-4C0B-BF11-877F188902A1}" type="datetime1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07FFC3-1414-45C6-9B5A-DD21D509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3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9DD3-4BB4-4AD2-A36A-4C536D229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405712"/>
            <a:ext cx="10568674" cy="3581401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Sociology</a:t>
            </a:r>
            <a:br>
              <a:rPr lang="en-US" dirty="0"/>
            </a:br>
            <a:r>
              <a:rPr lang="en-US" dirty="0"/>
              <a:t>Chapter 12</a:t>
            </a:r>
            <a:br>
              <a:rPr lang="en-US" dirty="0"/>
            </a:br>
            <a:r>
              <a:rPr lang="en-US" dirty="0"/>
              <a:t>Gender, Sex and Sexuality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EE57D-75D2-402A-93A5-F07D664BB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267200"/>
            <a:ext cx="6400800" cy="113682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 </a:t>
            </a:r>
          </a:p>
          <a:p>
            <a:r>
              <a:rPr lang="en-US" sz="3200" dirty="0"/>
              <a:t>Dr. Janet Long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539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6520-8F46-4FFF-92D3-2D4BFBE23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55" y="4635613"/>
            <a:ext cx="8978772" cy="1507067"/>
          </a:xfrm>
        </p:spPr>
        <p:txBody>
          <a:bodyPr/>
          <a:lstStyle/>
          <a:p>
            <a:r>
              <a:rPr lang="en-US" dirty="0"/>
              <a:t>Theoretical Perspectives on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7ABCC-3D01-4D74-A5CA-265544713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47" y="469901"/>
            <a:ext cx="8534400" cy="416571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Structural Functionalism</a:t>
            </a:r>
          </a:p>
          <a:p>
            <a:pPr lvl="1"/>
            <a:r>
              <a:rPr lang="en-US" dirty="0"/>
              <a:t>Gender roles were established when men took on roles outside of the house such as hunting; women took on the domestic roles mostly due to physical restraints.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Women took on </a:t>
            </a:r>
            <a:r>
              <a:rPr lang="en-US" dirty="0" err="1"/>
              <a:t>mens</a:t>
            </a:r>
            <a:r>
              <a:rPr lang="en-US" dirty="0"/>
              <a:t>’ roles during WWII.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When men came back, they wanted their jobs back; women did not want to give up their roles.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1049C-E912-4EC1-917A-7AAC5D65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9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AEC5-7791-4A55-AB58-F6A3DCD67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Perspectives on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5D656-0714-417C-AB4E-4DE14F1AB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Theory</a:t>
            </a:r>
          </a:p>
          <a:p>
            <a:pPr lvl="1"/>
            <a:r>
              <a:rPr lang="en-US" dirty="0"/>
              <a:t>Society is a conflict for dominance among social groups.</a:t>
            </a:r>
          </a:p>
          <a:p>
            <a:pPr lvl="1"/>
            <a:r>
              <a:rPr lang="en-US" dirty="0"/>
              <a:t>Social problems occur when a dominant group exploits or oppresses a subordinate group (ex: men dominate women.</a:t>
            </a:r>
          </a:p>
          <a:p>
            <a:pPr lvl="1"/>
            <a:r>
              <a:rPr lang="en-US" dirty="0"/>
              <a:t>Friedrich </a:t>
            </a:r>
            <a:r>
              <a:rPr lang="en-US" dirty="0" err="1"/>
              <a:t>Engles</a:t>
            </a:r>
            <a:r>
              <a:rPr lang="en-US" dirty="0"/>
              <a:t> (mentor of Karl Marx) suggested that where gender is concerned, women bore the role of the proletariat and men were the bourgeoise.</a:t>
            </a:r>
          </a:p>
          <a:p>
            <a:r>
              <a:rPr lang="en-US" dirty="0"/>
              <a:t>Feminist Theory – a type of conflict theory that examines inequalities in gender-related issues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0B68F-767F-442B-88FD-E8B7802C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1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149A-9710-4F24-AD7D-F84FD13F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Perspectives on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5D9F8-41D6-485B-8AB7-4CBDDD56B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Symbolic Interactionism</a:t>
            </a:r>
          </a:p>
          <a:p>
            <a:pPr lvl="1"/>
            <a:r>
              <a:rPr lang="en-US" dirty="0"/>
              <a:t>Examines human behavior by analyzing the critical roll of symbols in human interaction</a:t>
            </a:r>
          </a:p>
          <a:p>
            <a:pPr lvl="2"/>
            <a:r>
              <a:rPr lang="en-US" dirty="0"/>
              <a:t>Ex: how a person might explain his/her need for a loan for school to a man vs to a woman.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3C8F5-E7FD-475A-B8E3-57D5ED03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7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1CFD-B9C9-49C6-9584-C27A3B5F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and Sexuality </a:t>
            </a:r>
            <a:r>
              <a:rPr lang="en-US" cap="small" dirty="0"/>
              <a:t>(in brief)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7AB1-FE8C-464B-8C1E-DE530083C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Sociologists focus on sexual attitudes and practices.</a:t>
            </a:r>
          </a:p>
          <a:p>
            <a:endParaRPr lang="en-US" dirty="0"/>
          </a:p>
          <a:p>
            <a:r>
              <a:rPr lang="en-US" dirty="0"/>
              <a:t>While the U.S. considers itself the “land of the free,” it is restrictive when it comes to attitudes about sex.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Regarding education in the classroom, there is controversy about what should be taught in the classroom.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5CDC1-DBF3-425E-98E3-976DE0FA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529D-1E9C-481A-AC97-66FA1ED5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Sociological Perspectives on Sex and Sexuality (on your own)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9E8B5-EECD-443E-B628-D061C90A2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Functionalism</a:t>
            </a:r>
          </a:p>
          <a:p>
            <a:r>
              <a:rPr lang="en-US" dirty="0"/>
              <a:t>Conflict Theory</a:t>
            </a:r>
          </a:p>
          <a:p>
            <a:r>
              <a:rPr lang="en-US" dirty="0"/>
              <a:t>Symbolic Interactionism</a:t>
            </a:r>
          </a:p>
          <a:p>
            <a:r>
              <a:rPr lang="en-US" dirty="0"/>
              <a:t>Queer Theory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4A0C1-B516-4B86-9731-D78CD9DF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23ED-7F49-4B89-9B41-EB7E70F8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and 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3F987-6652-4495-8B3D-4C2518D8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 – the physical or physiological differences between males </a:t>
            </a:r>
          </a:p>
          <a:p>
            <a:pPr marL="0" indent="0">
              <a:buNone/>
            </a:pPr>
            <a:r>
              <a:rPr lang="en-US" dirty="0"/>
              <a:t>    and females</a:t>
            </a:r>
          </a:p>
          <a:p>
            <a:pPr lvl="1"/>
            <a:r>
              <a:rPr lang="en-US" dirty="0"/>
              <a:t>Includes both primary sex characteristics of the reproductive system</a:t>
            </a:r>
          </a:p>
          <a:p>
            <a:pPr lvl="1"/>
            <a:r>
              <a:rPr lang="en-US" dirty="0"/>
              <a:t>Height and muscularity </a:t>
            </a:r>
          </a:p>
          <a:p>
            <a:pPr lvl="1"/>
            <a:endParaRPr lang="en-US" dirty="0"/>
          </a:p>
          <a:p>
            <a:r>
              <a:rPr lang="en-US" dirty="0"/>
              <a:t>Gender – behaviors, personal traits, and social positions that </a:t>
            </a:r>
          </a:p>
          <a:p>
            <a:pPr marL="0" indent="0">
              <a:buNone/>
            </a:pPr>
            <a:r>
              <a:rPr lang="en-US" dirty="0"/>
              <a:t>     society attributes to being male or female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82BD3-1587-4CC8-BAA1-6F724E66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50A7-90C2-4ACF-8A67-7A064FEC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77" y="5536670"/>
            <a:ext cx="8534400" cy="753534"/>
          </a:xfrm>
        </p:spPr>
        <p:txBody>
          <a:bodyPr/>
          <a:lstStyle/>
          <a:p>
            <a:r>
              <a:rPr lang="en-US" dirty="0"/>
              <a:t>Sexual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9F900-237E-4AB9-81B6-542F88CD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8536"/>
            <a:ext cx="8534400" cy="501506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100" dirty="0"/>
              <a:t>Sexual Orientation – a person’s physical, mental, emotional, and sexual </a:t>
            </a:r>
          </a:p>
          <a:p>
            <a:pPr marL="0" indent="0">
              <a:buNone/>
            </a:pPr>
            <a:r>
              <a:rPr lang="en-US" sz="2100" dirty="0"/>
              <a:t>     attraction to a particular sex. </a:t>
            </a:r>
          </a:p>
          <a:p>
            <a:endParaRPr lang="en-US" sz="2100" dirty="0"/>
          </a:p>
          <a:p>
            <a:r>
              <a:rPr lang="en-US" sz="2100" dirty="0"/>
              <a:t>Four Categories – </a:t>
            </a:r>
          </a:p>
          <a:p>
            <a:pPr lvl="1"/>
            <a:r>
              <a:rPr lang="en-US" sz="2100" dirty="0"/>
              <a:t>Heterosexuality – one’s attraction to the opposite sex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Homosexuality – one’s attraction to the same sex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Bisexuality – one’s attraction to either sex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Asexuality – no attraction to either sex</a:t>
            </a:r>
          </a:p>
          <a:p>
            <a:endParaRPr lang="en-US" sz="2100" dirty="0"/>
          </a:p>
          <a:p>
            <a:r>
              <a:rPr lang="en-US" sz="2100" dirty="0"/>
              <a:t>Heteronormative – the assumption that sexual orientation is biological determined </a:t>
            </a:r>
          </a:p>
          <a:p>
            <a:pPr marL="0" indent="0">
              <a:buNone/>
            </a:pPr>
            <a:r>
              <a:rPr lang="en-US" sz="2100" dirty="0"/>
              <a:t>     and unambiguous.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7F281-D746-499A-A4F4-B34E2EBE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0433-C18F-48B0-BEBB-BADDBC40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Alfred Kinsey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9A714-7A36-4D9D-BAC1-CF3AEEA75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One of the first to conceptualize sexuality as a continuum rather than a strict dichotomy of gay or straight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Dichotomy: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 </a:t>
            </a:r>
            <a:r>
              <a:rPr lang="en-US" b="0" i="0" dirty="0">
                <a:solidFill>
                  <a:schemeClr val="tx1"/>
                </a:solidFill>
                <a:effectLst/>
                <a:latin typeface="Roboto"/>
              </a:rPr>
              <a:t>a sharp division of things or ideas into two contradictory parts. 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Ex: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 </a:t>
            </a:r>
            <a:r>
              <a:rPr lang="en-US" b="0" i="0" dirty="0">
                <a:solidFill>
                  <a:schemeClr val="tx1"/>
                </a:solidFill>
                <a:effectLst/>
                <a:latin typeface="Roboto"/>
              </a:rPr>
              <a:t>grouping mammals by those that live on land and those that live in water.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F3B73-DDC9-4E61-9A1F-DEA879AE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8144" y="5578475"/>
            <a:ext cx="1057301" cy="6699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D07FFC3-1414-45C6-9B5A-DD21D50905EF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8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D7B20-29BB-4AEB-9360-08722AC7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Heterosexism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9ACF7-A9EC-4C63-B92A-7FA82E59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91000"/>
          </a:xfrm>
        </p:spPr>
        <p:txBody>
          <a:bodyPr>
            <a:normAutofit fontScale="92500"/>
          </a:bodyPr>
          <a:lstStyle/>
          <a:p>
            <a:r>
              <a:rPr lang="en-US" dirty="0"/>
              <a:t>Heterosexism – is both an ideology and sext of institutional practices </a:t>
            </a:r>
          </a:p>
          <a:p>
            <a:pPr marL="0" indent="0">
              <a:buNone/>
            </a:pPr>
            <a:r>
              <a:rPr lang="en-US" dirty="0"/>
              <a:t>    that privilege heterosexuals and heterosexuality over other sexual </a:t>
            </a:r>
          </a:p>
          <a:p>
            <a:pPr marL="0" indent="0">
              <a:buNone/>
            </a:pPr>
            <a:r>
              <a:rPr lang="en-US" dirty="0"/>
              <a:t>    orientations</a:t>
            </a:r>
          </a:p>
          <a:p>
            <a:pPr marL="0" indent="0">
              <a:buNone/>
            </a:pPr>
            <a:r>
              <a:rPr lang="en-US" dirty="0"/>
              <a:t>Also:</a:t>
            </a:r>
          </a:p>
          <a:p>
            <a:pPr lvl="1"/>
            <a:r>
              <a:rPr lang="en-US" dirty="0"/>
              <a:t>The systematic disadvantage embedded in our social institutions.</a:t>
            </a:r>
          </a:p>
          <a:p>
            <a:pPr lvl="1"/>
            <a:r>
              <a:rPr lang="en-US" dirty="0"/>
              <a:t>Gives power to those who conform to heterosexual orientation</a:t>
            </a:r>
          </a:p>
          <a:p>
            <a:pPr lvl="1"/>
            <a:r>
              <a:rPr lang="en-US" dirty="0"/>
              <a:t>Disadvantages those who do not conform to heterosexual orientation</a:t>
            </a:r>
          </a:p>
          <a:p>
            <a:pPr lvl="1"/>
            <a:endParaRPr lang="en-US" dirty="0"/>
          </a:p>
          <a:p>
            <a:r>
              <a:rPr lang="en-US" dirty="0"/>
              <a:t>Homophobia – an extreme or irrational aversion to homosexuals</a:t>
            </a:r>
          </a:p>
          <a:p>
            <a:pPr lvl="1"/>
            <a:r>
              <a:rPr lang="en-US" dirty="0"/>
              <a:t>Accounts for more stereotyping and discrimination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70288-9B83-4100-8E85-2515237F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2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CEC0-C180-4B4A-8DAE-A8932B3C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Rights of Gay and Lesbian Couples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C6C3-2C90-46AC-B97B-E91F9CC5E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Defense of Marriage Act (DOMA) – in 1996, limited the definition of “marriage” to the union between one man and one woman</a:t>
            </a:r>
          </a:p>
          <a:p>
            <a:endParaRPr lang="en-US" dirty="0"/>
          </a:p>
          <a:p>
            <a:r>
              <a:rPr lang="en-US" dirty="0"/>
              <a:t>DOMA was overturned by Windsor v United States (2013) and the dismissal of Hollingsworth v. Perry due to California’s Proposition 8 found to be unconstitutional.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0A3B2-2BDB-42DE-A9C5-27B4F4DF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9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162000"/>
                <a:satMod val="200000"/>
                <a:lumMod val="124000"/>
              </a:schemeClr>
            </a:gs>
            <a:gs pos="87620">
              <a:srgbClr val="ED9226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D2ECDC-95A0-4149-A23B-F23D2459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47" y="5296930"/>
            <a:ext cx="8534400" cy="103507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Key Terms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AFD45-5051-42C7-AB1E-E12140A87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6111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Gender Role – Society’s concept of how men and women are expected to look and how they should behave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Gender Identity – a person’s deeply held internal perception of his or her gender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Transgender – people who identify with the role that is the different from their biological sex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Transsexuals – those who attempt to alter their bodies through medical interventions such as surgery and hormonal therapy so that their physical being is better aligned with gender identity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Sexism – prejudiced beliefs that value one sex over another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2D751-3E53-4C46-9711-213DF9AA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D07FFC3-1414-45C6-9B5A-DD21D50905EF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46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AE41-CA4E-4198-AF02-8BACD8C1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72" y="5414089"/>
            <a:ext cx="8534400" cy="834311"/>
          </a:xfrm>
        </p:spPr>
        <p:txBody>
          <a:bodyPr/>
          <a:lstStyle/>
          <a:p>
            <a:r>
              <a:rPr lang="en-US" dirty="0"/>
              <a:t>Social Stratification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94DA5-030B-4AAD-B3C2-D3851A5DB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974" y="944563"/>
            <a:ext cx="9398902" cy="433104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sz="2200" dirty="0"/>
          </a:p>
          <a:p>
            <a:r>
              <a:rPr lang="en-US" sz="2200" dirty="0"/>
              <a:t>Stratification: systems by which groups experience unequal access to basic but highly valuable social resources.</a:t>
            </a:r>
          </a:p>
          <a:p>
            <a:endParaRPr lang="en-US" sz="2200" dirty="0"/>
          </a:p>
          <a:p>
            <a:r>
              <a:rPr lang="en-US" sz="2200" dirty="0"/>
              <a:t>Gender stratification is one of many ways that stratification exists in the United States.  According to the 2010 census, women make up 49.8 percent of paid employment, however:</a:t>
            </a:r>
          </a:p>
          <a:p>
            <a:pPr lvl="1"/>
            <a:r>
              <a:rPr lang="en-US" sz="2200" dirty="0"/>
              <a:t>They only earn .77 cents to a man’s $1.00</a:t>
            </a:r>
          </a:p>
          <a:p>
            <a:pPr lvl="1"/>
            <a:r>
              <a:rPr lang="en-US" sz="2200" dirty="0"/>
              <a:t>84% of women compared to 67% of men spend time doing unpaid housework at home</a:t>
            </a:r>
          </a:p>
          <a:p>
            <a:pPr lvl="1"/>
            <a:r>
              <a:rPr lang="en-US" sz="2200" dirty="0"/>
              <a:t>This “double duty” keeps women in a subordinate position (Hochschild and Machung 1989)</a:t>
            </a:r>
          </a:p>
          <a:p>
            <a:pPr lvl="1"/>
            <a:r>
              <a:rPr lang="en-US" sz="2200" dirty="0"/>
              <a:t>The Second Shift: Working Parents and the Revolution at Home (Arlie Hochschild with Anne Machung)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D94F6-86DF-4ADA-838E-3A52BCAD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ACC3-2776-4BEA-BC74-AD7497792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989841"/>
            <a:ext cx="8534400" cy="1023782"/>
          </a:xfrm>
        </p:spPr>
        <p:txBody>
          <a:bodyPr/>
          <a:lstStyle/>
          <a:p>
            <a:r>
              <a:rPr lang="en-US" dirty="0"/>
              <a:t>Social Stratification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64F1F-A648-469D-AF29-4D2166670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341237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FACTS:</a:t>
            </a:r>
          </a:p>
          <a:p>
            <a:r>
              <a:rPr lang="en-US" dirty="0"/>
              <a:t>Before 1809 – Women could not execute a will</a:t>
            </a:r>
          </a:p>
          <a:p>
            <a:endParaRPr lang="en-US" dirty="0"/>
          </a:p>
          <a:p>
            <a:r>
              <a:rPr lang="en-US" dirty="0"/>
              <a:t>Before 1840 – Women were not allowed to own or control property</a:t>
            </a:r>
          </a:p>
          <a:p>
            <a:endParaRPr lang="en-US" dirty="0"/>
          </a:p>
          <a:p>
            <a:r>
              <a:rPr lang="en-US" dirty="0"/>
              <a:t>Before 1920 – Women were not permitted to vote</a:t>
            </a:r>
          </a:p>
          <a:p>
            <a:endParaRPr lang="en-US" dirty="0"/>
          </a:p>
          <a:p>
            <a:r>
              <a:rPr lang="en-US" dirty="0"/>
              <a:t>Before 1963 – Employers could legally pay women less than a man for the same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B15B6-B15E-41EB-B30A-37C8589E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FFC3-1414-45C6-9B5A-DD21D50905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52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849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Roboto</vt:lpstr>
      <vt:lpstr>Wingdings 3</vt:lpstr>
      <vt:lpstr>Slice</vt:lpstr>
      <vt:lpstr>Introduction to Sociology Chapter 12 Gender, Sex and Sexuality  </vt:lpstr>
      <vt:lpstr>Sex and Gender</vt:lpstr>
      <vt:lpstr>Sexual Orientation</vt:lpstr>
      <vt:lpstr>Alfred Kinsey</vt:lpstr>
      <vt:lpstr>Heterosexism </vt:lpstr>
      <vt:lpstr>Legal Rights of Gay and Lesbian Couples</vt:lpstr>
      <vt:lpstr>Key Terms </vt:lpstr>
      <vt:lpstr>Social Stratification</vt:lpstr>
      <vt:lpstr>Social Stratification</vt:lpstr>
      <vt:lpstr>Theoretical Perspectives on Gender</vt:lpstr>
      <vt:lpstr>Theoretical Perspectives on Gender</vt:lpstr>
      <vt:lpstr>Theoretical Perspectives on Gender</vt:lpstr>
      <vt:lpstr>Sex and Sexuality (in brief)</vt:lpstr>
      <vt:lpstr>Sociological Perspectives on Sex and Sexuality (on your own)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Sociology Chapter 12 Gender, Sex and Sexuality</dc:title>
  <dc:creator>Janet Long</dc:creator>
  <cp:lastModifiedBy>Pires, Romana</cp:lastModifiedBy>
  <cp:revision>16</cp:revision>
  <cp:lastPrinted>2021-04-05T06:06:10Z</cp:lastPrinted>
  <dcterms:created xsi:type="dcterms:W3CDTF">2021-03-29T09:36:07Z</dcterms:created>
  <dcterms:modified xsi:type="dcterms:W3CDTF">2023-10-08T16:53:44Z</dcterms:modified>
</cp:coreProperties>
</file>