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8"/>
  </p:notesMasterIdLst>
  <p:sldIdLst>
    <p:sldId id="307" r:id="rId3"/>
    <p:sldId id="310" r:id="rId4"/>
    <p:sldId id="306" r:id="rId5"/>
    <p:sldId id="308" r:id="rId6"/>
    <p:sldId id="286" r:id="rId7"/>
    <p:sldId id="287" r:id="rId8"/>
    <p:sldId id="288" r:id="rId9"/>
    <p:sldId id="303" r:id="rId10"/>
    <p:sldId id="293" r:id="rId11"/>
    <p:sldId id="311" r:id="rId12"/>
    <p:sldId id="292" r:id="rId13"/>
    <p:sldId id="294" r:id="rId14"/>
    <p:sldId id="295" r:id="rId15"/>
    <p:sldId id="309" r:id="rId16"/>
    <p:sldId id="31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5" autoAdjust="0"/>
    <p:restoredTop sz="94660"/>
  </p:normalViewPr>
  <p:slideViewPr>
    <p:cSldViewPr snapToGrid="0">
      <p:cViewPr varScale="1">
        <p:scale>
          <a:sx n="82" d="100"/>
          <a:sy n="82" d="100"/>
        </p:scale>
        <p:origin x="6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86FD24-AFC3-442E-862D-75781C89ADF7}" type="datetimeFigureOut">
              <a:rPr lang="en-US" smtClean="0"/>
              <a:t>10/8/2023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A484AC-A56C-49AC-9064-8F1DCAADB6A1}" type="slidenum">
              <a:rPr lang="en-US" smtClean="0"/>
              <a:t>‹#›</a:t>
            </a:fld>
            <a:endParaRPr lang="en-US"/>
          </a:p>
        </p:txBody>
      </p:sp>
    </p:spTree>
    <p:extLst>
      <p:ext uri="{BB962C8B-B14F-4D97-AF65-F5344CB8AC3E}">
        <p14:creationId xmlns:p14="http://schemas.microsoft.com/office/powerpoint/2010/main" val="624819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Sojourner Truth,</a:t>
            </a:r>
            <a:r>
              <a:rPr lang="en-US" baseline="0" dirty="0"/>
              <a:t> a slave, abolitionist and preacher</a:t>
            </a:r>
            <a:r>
              <a:rPr lang="en-US" dirty="0"/>
              <a:t>, Harriet</a:t>
            </a:r>
            <a:r>
              <a:rPr lang="en-US" baseline="0" dirty="0"/>
              <a:t> Tubman, an escaped slave led other slaves through the “underground railroad.” Ida B. Wells – born in slavery, became a teacher and activist against the synching of black men and Marian Anderson, an accomplished soprano who was denied opportunities to sing in prestigious venues.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DCDDB-A429-4F39-8FA0-AE35F64994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altLang="en-US"/>
              <a:t>Arab American communities can be found in many large cities on the East and West Coasts of the United States, but the heaviest concentrations are found across the upper Midwest. </a:t>
            </a:r>
            <a:endParaRPr lang="en-US" alt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3D6722-9B4D-4E29-B226-C325925A811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98842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3E34-D99A-425C-ABA9-5C20CF86EB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670E68-AAC6-40DF-9504-19F58933C6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098ABA-1172-4DD7-BC46-BFE289AD927A}"/>
              </a:ext>
            </a:extLst>
          </p:cNvPr>
          <p:cNvSpPr>
            <a:spLocks noGrp="1"/>
          </p:cNvSpPr>
          <p:nvPr>
            <p:ph type="dt" sz="half" idx="10"/>
          </p:nvPr>
        </p:nvSpPr>
        <p:spPr/>
        <p:txBody>
          <a:bodyPr/>
          <a:lstStyle/>
          <a:p>
            <a:fld id="{C712EEB2-9916-46C2-839F-89912F2C33DC}" type="datetime1">
              <a:rPr lang="en-US" smtClean="0"/>
              <a:t>10/8/2023</a:t>
            </a:fld>
            <a:endParaRPr lang="en-US" dirty="0"/>
          </a:p>
        </p:txBody>
      </p:sp>
      <p:sp>
        <p:nvSpPr>
          <p:cNvPr id="5" name="Footer Placeholder 4">
            <a:extLst>
              <a:ext uri="{FF2B5EF4-FFF2-40B4-BE49-F238E27FC236}">
                <a16:creationId xmlns:a16="http://schemas.microsoft.com/office/drawing/2014/main" id="{59F0CC0A-142B-411C-A2D6-1E9187B3BFE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85174AD-E4F7-44CB-A805-7D0033B2453F}"/>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788346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EBB56-6449-4C61-9F69-42507EC1C8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A758C6-4F31-46DA-9ABE-4085A3B17C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F84AEE-75B2-4904-91F7-1F22ED0FE7B5}"/>
              </a:ext>
            </a:extLst>
          </p:cNvPr>
          <p:cNvSpPr>
            <a:spLocks noGrp="1"/>
          </p:cNvSpPr>
          <p:nvPr>
            <p:ph type="dt" sz="half" idx="10"/>
          </p:nvPr>
        </p:nvSpPr>
        <p:spPr/>
        <p:txBody>
          <a:bodyPr/>
          <a:lstStyle/>
          <a:p>
            <a:fld id="{658C1661-5182-4129-AC89-A215E2E79027}" type="datetime1">
              <a:rPr lang="en-US" smtClean="0"/>
              <a:t>10/8/2023</a:t>
            </a:fld>
            <a:endParaRPr lang="en-US" dirty="0"/>
          </a:p>
        </p:txBody>
      </p:sp>
      <p:sp>
        <p:nvSpPr>
          <p:cNvPr id="5" name="Footer Placeholder 4">
            <a:extLst>
              <a:ext uri="{FF2B5EF4-FFF2-40B4-BE49-F238E27FC236}">
                <a16:creationId xmlns:a16="http://schemas.microsoft.com/office/drawing/2014/main" id="{E9A50D29-070F-47E8-ABB3-395F13E48C8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B9F768-0B14-4937-9512-319121BCAF2E}"/>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388802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7A4DA4-0E5C-4EA6-9C20-3B4C77268A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8BEB27-ED9B-426D-8EEE-7D5F00F61D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09683-69EE-466B-A747-CF4515F47184}"/>
              </a:ext>
            </a:extLst>
          </p:cNvPr>
          <p:cNvSpPr>
            <a:spLocks noGrp="1"/>
          </p:cNvSpPr>
          <p:nvPr>
            <p:ph type="dt" sz="half" idx="10"/>
          </p:nvPr>
        </p:nvSpPr>
        <p:spPr/>
        <p:txBody>
          <a:bodyPr/>
          <a:lstStyle/>
          <a:p>
            <a:fld id="{D2D84128-A0CD-434A-9789-E5D8E43D5BCE}" type="datetime1">
              <a:rPr lang="en-US" smtClean="0"/>
              <a:t>10/8/2023</a:t>
            </a:fld>
            <a:endParaRPr lang="en-US" dirty="0"/>
          </a:p>
        </p:txBody>
      </p:sp>
      <p:sp>
        <p:nvSpPr>
          <p:cNvPr id="5" name="Footer Placeholder 4">
            <a:extLst>
              <a:ext uri="{FF2B5EF4-FFF2-40B4-BE49-F238E27FC236}">
                <a16:creationId xmlns:a16="http://schemas.microsoft.com/office/drawing/2014/main" id="{8957F466-60F3-4BCB-BAFD-83B851689A7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36B91EE-C19A-48D0-92E6-12A1FB9E8ABE}"/>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992110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50092BD-3A03-4911-B4F0-39C4DAB45B4E}" type="datetime1">
              <a:rPr lang="en-US" smtClean="0"/>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AD112-220A-4556-8D69-F830D5CF9BBC}" type="slidenum">
              <a:rPr lang="en-US" smtClean="0"/>
              <a:t>‹#›</a:t>
            </a:fld>
            <a:endParaRPr lang="en-US"/>
          </a:p>
        </p:txBody>
      </p:sp>
    </p:spTree>
    <p:extLst>
      <p:ext uri="{BB962C8B-B14F-4D97-AF65-F5344CB8AC3E}">
        <p14:creationId xmlns:p14="http://schemas.microsoft.com/office/powerpoint/2010/main" val="2235645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885BC9-2555-4134-B99C-D7CBF41FC42C}" type="datetime1">
              <a:rPr lang="en-US" smtClean="0"/>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AD112-220A-4556-8D69-F830D5CF9BBC}" type="slidenum">
              <a:rPr lang="en-US" smtClean="0"/>
              <a:t>‹#›</a:t>
            </a:fld>
            <a:endParaRPr lang="en-US"/>
          </a:p>
        </p:txBody>
      </p:sp>
    </p:spTree>
    <p:extLst>
      <p:ext uri="{BB962C8B-B14F-4D97-AF65-F5344CB8AC3E}">
        <p14:creationId xmlns:p14="http://schemas.microsoft.com/office/powerpoint/2010/main" val="1575366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24602C-24F6-4A8D-A4B7-9C3C800F715E}" type="datetime1">
              <a:rPr lang="en-US" smtClean="0"/>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AD112-220A-4556-8D69-F830D5CF9BBC}" type="slidenum">
              <a:rPr lang="en-US" smtClean="0"/>
              <a:t>‹#›</a:t>
            </a:fld>
            <a:endParaRPr lang="en-US"/>
          </a:p>
        </p:txBody>
      </p:sp>
    </p:spTree>
    <p:extLst>
      <p:ext uri="{BB962C8B-B14F-4D97-AF65-F5344CB8AC3E}">
        <p14:creationId xmlns:p14="http://schemas.microsoft.com/office/powerpoint/2010/main" val="30206168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D61C07-0719-44BA-9F37-8919030678BF}" type="datetime1">
              <a:rPr lang="en-US" smtClean="0"/>
              <a:t>10/8/2023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AD112-220A-4556-8D69-F830D5CF9BBC}" type="slidenum">
              <a:rPr lang="en-US" smtClean="0"/>
              <a:t>‹#›</a:t>
            </a:fld>
            <a:endParaRPr lang="en-US"/>
          </a:p>
        </p:txBody>
      </p:sp>
    </p:spTree>
    <p:extLst>
      <p:ext uri="{BB962C8B-B14F-4D97-AF65-F5344CB8AC3E}">
        <p14:creationId xmlns:p14="http://schemas.microsoft.com/office/powerpoint/2010/main" val="7881324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C76E907-F7B3-41AE-9980-EA080E9A5424}" type="datetime1">
              <a:rPr lang="en-US" smtClean="0"/>
              <a:t>10/8/2023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EAD112-220A-4556-8D69-F830D5CF9BBC}" type="slidenum">
              <a:rPr lang="en-US" smtClean="0"/>
              <a:t>‹#›</a:t>
            </a:fld>
            <a:endParaRPr lang="en-US"/>
          </a:p>
        </p:txBody>
      </p:sp>
    </p:spTree>
    <p:extLst>
      <p:ext uri="{BB962C8B-B14F-4D97-AF65-F5344CB8AC3E}">
        <p14:creationId xmlns:p14="http://schemas.microsoft.com/office/powerpoint/2010/main" val="33822721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4DC601-E81E-4F98-AC9E-3BF84634899E}" type="datetime1">
              <a:rPr lang="en-US" smtClean="0"/>
              <a:t>10/8/2023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EAD112-220A-4556-8D69-F830D5CF9BBC}" type="slidenum">
              <a:rPr lang="en-US" smtClean="0"/>
              <a:t>‹#›</a:t>
            </a:fld>
            <a:endParaRPr lang="en-US"/>
          </a:p>
        </p:txBody>
      </p:sp>
    </p:spTree>
    <p:extLst>
      <p:ext uri="{BB962C8B-B14F-4D97-AF65-F5344CB8AC3E}">
        <p14:creationId xmlns:p14="http://schemas.microsoft.com/office/powerpoint/2010/main" val="28000178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BA3B8-2487-41E9-89A9-095C7857269D}" type="datetime1">
              <a:rPr lang="en-US" smtClean="0"/>
              <a:t>10/8/2023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EAD112-220A-4556-8D69-F830D5CF9BBC}" type="slidenum">
              <a:rPr lang="en-US" smtClean="0"/>
              <a:t>‹#›</a:t>
            </a:fld>
            <a:endParaRPr lang="en-US"/>
          </a:p>
        </p:txBody>
      </p:sp>
    </p:spTree>
    <p:extLst>
      <p:ext uri="{BB962C8B-B14F-4D97-AF65-F5344CB8AC3E}">
        <p14:creationId xmlns:p14="http://schemas.microsoft.com/office/powerpoint/2010/main" val="16076043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9DC879-978A-46C6-AEE6-8B55ABE8EFC0}" type="datetime1">
              <a:rPr lang="en-US" smtClean="0"/>
              <a:t>10/8/2023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AD112-220A-4556-8D69-F830D5CF9BBC}" type="slidenum">
              <a:rPr lang="en-US" smtClean="0"/>
              <a:t>‹#›</a:t>
            </a:fld>
            <a:endParaRPr lang="en-US"/>
          </a:p>
        </p:txBody>
      </p:sp>
    </p:spTree>
    <p:extLst>
      <p:ext uri="{BB962C8B-B14F-4D97-AF65-F5344CB8AC3E}">
        <p14:creationId xmlns:p14="http://schemas.microsoft.com/office/powerpoint/2010/main" val="4166834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5ABC1-5893-429B-BC38-86B0F12309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F05994-CFA9-4295-ADDD-782D09D432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00E35B-47D0-4A39-9C21-F487D1F813CB}"/>
              </a:ext>
            </a:extLst>
          </p:cNvPr>
          <p:cNvSpPr>
            <a:spLocks noGrp="1"/>
          </p:cNvSpPr>
          <p:nvPr>
            <p:ph type="dt" sz="half" idx="10"/>
          </p:nvPr>
        </p:nvSpPr>
        <p:spPr/>
        <p:txBody>
          <a:bodyPr/>
          <a:lstStyle/>
          <a:p>
            <a:fld id="{E1371A58-A044-4B9E-A93D-49F2F9EF28E0}" type="datetime1">
              <a:rPr lang="en-US" smtClean="0"/>
              <a:t>10/8/2023</a:t>
            </a:fld>
            <a:endParaRPr lang="en-US" dirty="0"/>
          </a:p>
        </p:txBody>
      </p:sp>
      <p:sp>
        <p:nvSpPr>
          <p:cNvPr id="5" name="Footer Placeholder 4">
            <a:extLst>
              <a:ext uri="{FF2B5EF4-FFF2-40B4-BE49-F238E27FC236}">
                <a16:creationId xmlns:a16="http://schemas.microsoft.com/office/drawing/2014/main" id="{BAB27A19-728E-4475-90FB-F6573B52361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3453425-9E95-460F-89A4-8D27BDD50D29}"/>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8591836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E56E78-0A57-4EF7-BBFE-3628704C2EFD}" type="datetime1">
              <a:rPr lang="en-US" smtClean="0"/>
              <a:t>10/8/2023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AD112-220A-4556-8D69-F830D5CF9BBC}" type="slidenum">
              <a:rPr lang="en-US" smtClean="0"/>
              <a:t>‹#›</a:t>
            </a:fld>
            <a:endParaRPr lang="en-US"/>
          </a:p>
        </p:txBody>
      </p:sp>
    </p:spTree>
    <p:extLst>
      <p:ext uri="{BB962C8B-B14F-4D97-AF65-F5344CB8AC3E}">
        <p14:creationId xmlns:p14="http://schemas.microsoft.com/office/powerpoint/2010/main" val="21248177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E8D931-81B4-4C5A-85C2-411857DFAB6D}" type="datetime1">
              <a:rPr lang="en-US" smtClean="0"/>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AD112-220A-4556-8D69-F830D5CF9BBC}" type="slidenum">
              <a:rPr lang="en-US" smtClean="0"/>
              <a:t>‹#›</a:t>
            </a:fld>
            <a:endParaRPr lang="en-US"/>
          </a:p>
        </p:txBody>
      </p:sp>
    </p:spTree>
    <p:extLst>
      <p:ext uri="{BB962C8B-B14F-4D97-AF65-F5344CB8AC3E}">
        <p14:creationId xmlns:p14="http://schemas.microsoft.com/office/powerpoint/2010/main" val="16893791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EA15A1-9374-448F-AB9C-A0701ED74800}" type="datetime1">
              <a:rPr lang="en-US" smtClean="0"/>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AD112-220A-4556-8D69-F830D5CF9BBC}" type="slidenum">
              <a:rPr lang="en-US" smtClean="0"/>
              <a:t>‹#›</a:t>
            </a:fld>
            <a:endParaRPr lang="en-US"/>
          </a:p>
        </p:txBody>
      </p:sp>
    </p:spTree>
    <p:extLst>
      <p:ext uri="{BB962C8B-B14F-4D97-AF65-F5344CB8AC3E}">
        <p14:creationId xmlns:p14="http://schemas.microsoft.com/office/powerpoint/2010/main" val="1265546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79D6A-E0E9-41F1-A8D2-E374CE0838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03314F-820A-4F5B-AB10-E4F0E98EC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73BB43-05DD-4A64-B65D-F0A06A751007}"/>
              </a:ext>
            </a:extLst>
          </p:cNvPr>
          <p:cNvSpPr>
            <a:spLocks noGrp="1"/>
          </p:cNvSpPr>
          <p:nvPr>
            <p:ph type="dt" sz="half" idx="10"/>
          </p:nvPr>
        </p:nvSpPr>
        <p:spPr/>
        <p:txBody>
          <a:bodyPr/>
          <a:lstStyle/>
          <a:p>
            <a:fld id="{E748FA6E-4F89-4005-8D58-C181FE81EBC6}" type="datetime1">
              <a:rPr lang="en-US" smtClean="0"/>
              <a:t>10/8/2023</a:t>
            </a:fld>
            <a:endParaRPr lang="en-US" dirty="0"/>
          </a:p>
        </p:txBody>
      </p:sp>
      <p:sp>
        <p:nvSpPr>
          <p:cNvPr id="5" name="Footer Placeholder 4">
            <a:extLst>
              <a:ext uri="{FF2B5EF4-FFF2-40B4-BE49-F238E27FC236}">
                <a16:creationId xmlns:a16="http://schemas.microsoft.com/office/drawing/2014/main" id="{B17CF05A-3BFB-4302-9A91-9758641D932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7438F0F-3197-4B8D-8A0B-8A475B2CA74B}"/>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3050527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975E4-E797-4670-B9A4-89AD3532B4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76813B-C923-459A-8E8F-D277017C6A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DF73E8-ECED-48B4-AA51-A62A830175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FE4383-D340-45A7-AF86-F4A62212D9E7}"/>
              </a:ext>
            </a:extLst>
          </p:cNvPr>
          <p:cNvSpPr>
            <a:spLocks noGrp="1"/>
          </p:cNvSpPr>
          <p:nvPr>
            <p:ph type="dt" sz="half" idx="10"/>
          </p:nvPr>
        </p:nvSpPr>
        <p:spPr/>
        <p:txBody>
          <a:bodyPr/>
          <a:lstStyle/>
          <a:p>
            <a:fld id="{284C9CC5-47EF-48AE-BCD5-7ADEC0FAD352}" type="datetime1">
              <a:rPr lang="en-US" smtClean="0"/>
              <a:t>10/8/2023</a:t>
            </a:fld>
            <a:endParaRPr lang="en-US" dirty="0"/>
          </a:p>
        </p:txBody>
      </p:sp>
      <p:sp>
        <p:nvSpPr>
          <p:cNvPr id="6" name="Footer Placeholder 5">
            <a:extLst>
              <a:ext uri="{FF2B5EF4-FFF2-40B4-BE49-F238E27FC236}">
                <a16:creationId xmlns:a16="http://schemas.microsoft.com/office/drawing/2014/main" id="{A62BE1E3-D28D-4FD1-A734-49CBA10987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D038EC0-3032-4361-B689-0E843BC498C5}"/>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2150816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0A1D5-2663-4F0C-9724-BDB011AE6D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32E780-B71C-4599-AE1D-21DDADB778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4594FE-7257-415B-BBC4-2399B6E0B1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3A09D0-D3A4-404B-A936-F6915BD111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E6433C-FACE-4F8D-9EC5-B0F3E977BF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305DF1-6C90-4F60-957D-E90BBDB650F9}"/>
              </a:ext>
            </a:extLst>
          </p:cNvPr>
          <p:cNvSpPr>
            <a:spLocks noGrp="1"/>
          </p:cNvSpPr>
          <p:nvPr>
            <p:ph type="dt" sz="half" idx="10"/>
          </p:nvPr>
        </p:nvSpPr>
        <p:spPr/>
        <p:txBody>
          <a:bodyPr/>
          <a:lstStyle/>
          <a:p>
            <a:fld id="{BDAA5116-4A28-40E7-B251-D3240453B550}" type="datetime1">
              <a:rPr lang="en-US" smtClean="0"/>
              <a:t>10/8/2023</a:t>
            </a:fld>
            <a:endParaRPr lang="en-US" dirty="0"/>
          </a:p>
        </p:txBody>
      </p:sp>
      <p:sp>
        <p:nvSpPr>
          <p:cNvPr id="8" name="Footer Placeholder 7">
            <a:extLst>
              <a:ext uri="{FF2B5EF4-FFF2-40B4-BE49-F238E27FC236}">
                <a16:creationId xmlns:a16="http://schemas.microsoft.com/office/drawing/2014/main" id="{3B9A2415-D647-49D8-A3A4-A3D271C0D49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9E45041-BD40-416B-AD32-853F2DA9A8FD}"/>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2270464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CBF7B-CF21-4EFD-AAA2-CE6E3C55F6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C5EE22-ECED-4B66-844C-DBFD7F8670B6}"/>
              </a:ext>
            </a:extLst>
          </p:cNvPr>
          <p:cNvSpPr>
            <a:spLocks noGrp="1"/>
          </p:cNvSpPr>
          <p:nvPr>
            <p:ph type="dt" sz="half" idx="10"/>
          </p:nvPr>
        </p:nvSpPr>
        <p:spPr/>
        <p:txBody>
          <a:bodyPr/>
          <a:lstStyle/>
          <a:p>
            <a:fld id="{2B9EE2A5-510C-4A09-80BD-CABAD0757CFD}" type="datetime1">
              <a:rPr lang="en-US" smtClean="0"/>
              <a:t>10/8/2023</a:t>
            </a:fld>
            <a:endParaRPr lang="en-US" dirty="0"/>
          </a:p>
        </p:txBody>
      </p:sp>
      <p:sp>
        <p:nvSpPr>
          <p:cNvPr id="4" name="Footer Placeholder 3">
            <a:extLst>
              <a:ext uri="{FF2B5EF4-FFF2-40B4-BE49-F238E27FC236}">
                <a16:creationId xmlns:a16="http://schemas.microsoft.com/office/drawing/2014/main" id="{CF9CC4F2-7B78-49B5-924A-C5FB5771FB4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D5381D8-F538-4F62-9F0C-D99DE302619C}"/>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3967706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4342AC-8738-460E-B883-3A406FC82A7D}"/>
              </a:ext>
            </a:extLst>
          </p:cNvPr>
          <p:cNvSpPr>
            <a:spLocks noGrp="1"/>
          </p:cNvSpPr>
          <p:nvPr>
            <p:ph type="dt" sz="half" idx="10"/>
          </p:nvPr>
        </p:nvSpPr>
        <p:spPr/>
        <p:txBody>
          <a:bodyPr/>
          <a:lstStyle/>
          <a:p>
            <a:fld id="{46304EFE-C094-424B-917C-7BEE07DA7893}" type="datetime1">
              <a:rPr lang="en-US" smtClean="0"/>
              <a:t>10/8/2023</a:t>
            </a:fld>
            <a:endParaRPr lang="en-US" dirty="0"/>
          </a:p>
        </p:txBody>
      </p:sp>
      <p:sp>
        <p:nvSpPr>
          <p:cNvPr id="3" name="Footer Placeholder 2">
            <a:extLst>
              <a:ext uri="{FF2B5EF4-FFF2-40B4-BE49-F238E27FC236}">
                <a16:creationId xmlns:a16="http://schemas.microsoft.com/office/drawing/2014/main" id="{B3BBED8F-E7E8-460C-9328-C537477C95D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8185867-2472-4C03-8E59-A796B7582D82}"/>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2377502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C4816-96CB-47FC-B972-575FA13B7B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CC2DEE-4CC4-4DAA-806D-498F990CA9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33F2B4-48FD-4791-A8D8-6459A5D51C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91673E-DEB6-4586-A059-D693E5660E4F}"/>
              </a:ext>
            </a:extLst>
          </p:cNvPr>
          <p:cNvSpPr>
            <a:spLocks noGrp="1"/>
          </p:cNvSpPr>
          <p:nvPr>
            <p:ph type="dt" sz="half" idx="10"/>
          </p:nvPr>
        </p:nvSpPr>
        <p:spPr/>
        <p:txBody>
          <a:bodyPr/>
          <a:lstStyle/>
          <a:p>
            <a:fld id="{6F78F079-C5CE-4016-92DE-9B6288A83F97}" type="datetime1">
              <a:rPr lang="en-US" smtClean="0"/>
              <a:t>10/8/2023</a:t>
            </a:fld>
            <a:endParaRPr lang="en-US" dirty="0"/>
          </a:p>
        </p:txBody>
      </p:sp>
      <p:sp>
        <p:nvSpPr>
          <p:cNvPr id="6" name="Footer Placeholder 5">
            <a:extLst>
              <a:ext uri="{FF2B5EF4-FFF2-40B4-BE49-F238E27FC236}">
                <a16:creationId xmlns:a16="http://schemas.microsoft.com/office/drawing/2014/main" id="{F99D1E74-9457-4649-8CE3-2D1C420A7D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388B069-B3E3-4978-B8E5-66445B3A2B60}"/>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333975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32FC1-178A-41E0-B3B6-0AB0F8EE6E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846E9A-FDAE-49A1-80C4-E91F540757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C4AED62-0144-463B-A570-22EDB50DD8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8C2873-079E-4CC5-AE38-55E41BBB1A1E}"/>
              </a:ext>
            </a:extLst>
          </p:cNvPr>
          <p:cNvSpPr>
            <a:spLocks noGrp="1"/>
          </p:cNvSpPr>
          <p:nvPr>
            <p:ph type="dt" sz="half" idx="10"/>
          </p:nvPr>
        </p:nvSpPr>
        <p:spPr/>
        <p:txBody>
          <a:bodyPr/>
          <a:lstStyle/>
          <a:p>
            <a:fld id="{A9EDB44F-F876-4AD9-91C9-529344D7066E}" type="datetime1">
              <a:rPr lang="en-US" smtClean="0"/>
              <a:t>10/8/2023</a:t>
            </a:fld>
            <a:endParaRPr lang="en-US" dirty="0"/>
          </a:p>
        </p:txBody>
      </p:sp>
      <p:sp>
        <p:nvSpPr>
          <p:cNvPr id="6" name="Footer Placeholder 5">
            <a:extLst>
              <a:ext uri="{FF2B5EF4-FFF2-40B4-BE49-F238E27FC236}">
                <a16:creationId xmlns:a16="http://schemas.microsoft.com/office/drawing/2014/main" id="{A259DEFF-E10B-486E-A4F8-BE4FF9E6B79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68A5235-77B9-4CF3-9116-C9018376C09D}"/>
              </a:ext>
            </a:extLst>
          </p:cNvPr>
          <p:cNvSpPr>
            <a:spLocks noGrp="1"/>
          </p:cNvSpPr>
          <p:nvPr>
            <p:ph type="sldNum" sz="quarter" idx="12"/>
          </p:nvPr>
        </p:nvSpPr>
        <p:spPr/>
        <p:txBody>
          <a:bodyPr/>
          <a:lstStyle/>
          <a:p>
            <a:fld id="{564A056B-E13F-40B7-9300-AB51B8EB7230}" type="slidenum">
              <a:rPr lang="en-US" smtClean="0"/>
              <a:t>‹#›</a:t>
            </a:fld>
            <a:endParaRPr lang="en-US" dirty="0"/>
          </a:p>
        </p:txBody>
      </p:sp>
    </p:spTree>
    <p:extLst>
      <p:ext uri="{BB962C8B-B14F-4D97-AF65-F5344CB8AC3E}">
        <p14:creationId xmlns:p14="http://schemas.microsoft.com/office/powerpoint/2010/main" val="592220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DCBE65-6C4D-4329-8297-2848938B83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3832EB-7698-4666-BE25-332125097A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31E384-9606-4C8C-B918-979E34BFFE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8AA83-B927-4E69-B3CF-1C1D63C3386C}" type="datetime1">
              <a:rPr lang="en-US" smtClean="0"/>
              <a:t>10/8/2023</a:t>
            </a:fld>
            <a:endParaRPr lang="en-US" dirty="0"/>
          </a:p>
        </p:txBody>
      </p:sp>
      <p:sp>
        <p:nvSpPr>
          <p:cNvPr id="5" name="Footer Placeholder 4">
            <a:extLst>
              <a:ext uri="{FF2B5EF4-FFF2-40B4-BE49-F238E27FC236}">
                <a16:creationId xmlns:a16="http://schemas.microsoft.com/office/drawing/2014/main" id="{A0562F92-C7A0-4A31-BBA6-F3E13FED91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A689EE6-4E5D-4D6D-BD95-C2D9CCF718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4A056B-E13F-40B7-9300-AB51B8EB7230}" type="slidenum">
              <a:rPr lang="en-US" smtClean="0"/>
              <a:t>‹#›</a:t>
            </a:fld>
            <a:endParaRPr lang="en-US" dirty="0"/>
          </a:p>
        </p:txBody>
      </p:sp>
    </p:spTree>
    <p:extLst>
      <p:ext uri="{BB962C8B-B14F-4D97-AF65-F5344CB8AC3E}">
        <p14:creationId xmlns:p14="http://schemas.microsoft.com/office/powerpoint/2010/main" val="1971286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F3708-D94B-4312-9C18-87D110650F35}" type="datetime1">
              <a:rPr lang="en-US" smtClean="0"/>
              <a:t>10/8/2023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AD112-220A-4556-8D69-F830D5CF9BBC}" type="slidenum">
              <a:rPr lang="en-US" smtClean="0"/>
              <a:t>‹#›</a:t>
            </a:fld>
            <a:endParaRPr lang="en-US"/>
          </a:p>
        </p:txBody>
      </p:sp>
    </p:spTree>
    <p:extLst>
      <p:ext uri="{BB962C8B-B14F-4D97-AF65-F5344CB8AC3E}">
        <p14:creationId xmlns:p14="http://schemas.microsoft.com/office/powerpoint/2010/main" val="6540192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3" name="Rectangle 32">
            <a:extLst>
              <a:ext uri="{FF2B5EF4-FFF2-40B4-BE49-F238E27FC236}">
                <a16:creationId xmlns:a16="http://schemas.microsoft.com/office/drawing/2014/main" id="{289ED1AA-8684-4D37-B208-8777E1A77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 name="Graphic 33">
            <a:extLst>
              <a:ext uri="{FF2B5EF4-FFF2-40B4-BE49-F238E27FC236}">
                <a16:creationId xmlns:a16="http://schemas.microsoft.com/office/drawing/2014/main" id="{4180E01B-B1F4-437C-807D-1C930718E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10784"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2"/>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ECB825-0C8F-4E80-B195-E607C3C12F09}"/>
              </a:ext>
            </a:extLst>
          </p:cNvPr>
          <p:cNvSpPr>
            <a:spLocks noGrp="1"/>
          </p:cNvSpPr>
          <p:nvPr>
            <p:ph type="ctrTitle"/>
          </p:nvPr>
        </p:nvSpPr>
        <p:spPr>
          <a:xfrm>
            <a:off x="2558716" y="955309"/>
            <a:ext cx="7074568" cy="2898975"/>
          </a:xfrm>
        </p:spPr>
        <p:txBody>
          <a:bodyPr>
            <a:normAutofit/>
          </a:bodyPr>
          <a:lstStyle/>
          <a:p>
            <a:r>
              <a:rPr lang="en-US" sz="5100" dirty="0">
                <a:solidFill>
                  <a:srgbClr val="FFFFFF"/>
                </a:solidFill>
              </a:rPr>
              <a:t>Introduction to Sociology</a:t>
            </a:r>
            <a:br>
              <a:rPr lang="en-US" sz="5100" dirty="0">
                <a:solidFill>
                  <a:srgbClr val="FFFFFF"/>
                </a:solidFill>
              </a:rPr>
            </a:br>
            <a:r>
              <a:rPr lang="en-US" sz="5100" dirty="0">
                <a:solidFill>
                  <a:srgbClr val="FFFFFF"/>
                </a:solidFill>
              </a:rPr>
              <a:t>Chapter 11</a:t>
            </a:r>
            <a:br>
              <a:rPr lang="en-US" sz="5100" dirty="0">
                <a:solidFill>
                  <a:srgbClr val="FFFFFF"/>
                </a:solidFill>
              </a:rPr>
            </a:br>
            <a:r>
              <a:rPr lang="en-US" sz="5100" dirty="0">
                <a:solidFill>
                  <a:srgbClr val="FFFFFF"/>
                </a:solidFill>
              </a:rPr>
              <a:t>Race and Ethnicity</a:t>
            </a:r>
            <a:br>
              <a:rPr lang="en-US" sz="5100" dirty="0">
                <a:solidFill>
                  <a:srgbClr val="FFFFFF"/>
                </a:solidFill>
              </a:rPr>
            </a:br>
            <a:r>
              <a:rPr lang="en-US" sz="5100" dirty="0">
                <a:solidFill>
                  <a:srgbClr val="FFFFFF"/>
                </a:solidFill>
              </a:rPr>
              <a:t>Part 2</a:t>
            </a:r>
          </a:p>
        </p:txBody>
      </p:sp>
      <p:sp>
        <p:nvSpPr>
          <p:cNvPr id="3" name="Subtitle 2">
            <a:extLst>
              <a:ext uri="{FF2B5EF4-FFF2-40B4-BE49-F238E27FC236}">
                <a16:creationId xmlns:a16="http://schemas.microsoft.com/office/drawing/2014/main" id="{4B8E7D8B-1394-4714-865A-50F607E7EE03}"/>
              </a:ext>
            </a:extLst>
          </p:cNvPr>
          <p:cNvSpPr>
            <a:spLocks noGrp="1"/>
          </p:cNvSpPr>
          <p:nvPr>
            <p:ph type="subTitle" idx="1"/>
          </p:nvPr>
        </p:nvSpPr>
        <p:spPr>
          <a:xfrm>
            <a:off x="2634916" y="4533813"/>
            <a:ext cx="6930189" cy="938463"/>
          </a:xfrm>
        </p:spPr>
        <p:txBody>
          <a:bodyPr>
            <a:normAutofit/>
          </a:bodyPr>
          <a:lstStyle/>
          <a:p>
            <a:r>
              <a:rPr lang="en-US" dirty="0">
                <a:solidFill>
                  <a:srgbClr val="FFFFFF"/>
                </a:solidFill>
              </a:rPr>
              <a:t>Dr. Janet Long</a:t>
            </a:r>
          </a:p>
        </p:txBody>
      </p:sp>
      <p:sp>
        <p:nvSpPr>
          <p:cNvPr id="45" name="sketch line">
            <a:extLst>
              <a:ext uri="{FF2B5EF4-FFF2-40B4-BE49-F238E27FC236}">
                <a16:creationId xmlns:a16="http://schemas.microsoft.com/office/drawing/2014/main" id="{41F77738-2AF0-4750-A0C7-F97C2C1759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173498"/>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0636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E53163-9B77-4734-906B-FE1876D4F58C}"/>
              </a:ext>
            </a:extLst>
          </p:cNvPr>
          <p:cNvSpPr>
            <a:spLocks noGrp="1"/>
          </p:cNvSpPr>
          <p:nvPr>
            <p:ph type="title"/>
          </p:nvPr>
        </p:nvSpPr>
        <p:spPr>
          <a:xfrm>
            <a:off x="890338" y="640080"/>
            <a:ext cx="3734014" cy="3566160"/>
          </a:xfrm>
        </p:spPr>
        <p:txBody>
          <a:bodyPr vert="horz" lIns="91440" tIns="45720" rIns="91440" bIns="45720" rtlCol="0" anchor="b">
            <a:normAutofit/>
          </a:bodyPr>
          <a:lstStyle/>
          <a:p>
            <a:pPr algn="l">
              <a:lnSpc>
                <a:spcPct val="90000"/>
              </a:lnSpc>
            </a:pPr>
            <a:r>
              <a:rPr lang="en-US" sz="5400"/>
              <a:t>Cesar Chavez</a:t>
            </a:r>
          </a:p>
        </p:txBody>
      </p:sp>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Fight in the Fields - CESAR CHAVEZ ELEGY | PBS">
            <a:extLst>
              <a:ext uri="{FF2B5EF4-FFF2-40B4-BE49-F238E27FC236}">
                <a16:creationId xmlns:a16="http://schemas.microsoft.com/office/drawing/2014/main" id="{5A1F8E4A-7F1A-4D28-B5DB-D90A6D16AD64}"/>
              </a:ext>
            </a:extLst>
          </p:cNvPr>
          <p:cNvPicPr>
            <a:picLocks noGrp="1"/>
          </p:cNvPicPr>
          <p:nvPr>
            <p:ph idx="1"/>
          </p:nvPr>
        </p:nvPicPr>
        <p:blipFill rotWithShape="1">
          <a:blip r:embed="rId2">
            <a:extLst>
              <a:ext uri="{28A0092B-C50C-407E-A947-70E740481C1C}">
                <a14:useLocalDpi xmlns:a14="http://schemas.microsoft.com/office/drawing/2010/main" val="0"/>
              </a:ext>
            </a:extLst>
          </a:blip>
          <a:srcRect t="20181" r="-1" b="5214"/>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p:spPr>
      </p:pic>
      <p:sp>
        <p:nvSpPr>
          <p:cNvPr id="4" name="Slide Number Placeholder 3">
            <a:extLst>
              <a:ext uri="{FF2B5EF4-FFF2-40B4-BE49-F238E27FC236}">
                <a16:creationId xmlns:a16="http://schemas.microsoft.com/office/drawing/2014/main" id="{541D47D8-C2B8-488C-A542-619C75648DA8}"/>
              </a:ext>
            </a:extLst>
          </p:cNvPr>
          <p:cNvSpPr>
            <a:spLocks noGrp="1"/>
          </p:cNvSpPr>
          <p:nvPr>
            <p:ph type="sldNum" sz="quarter" idx="12"/>
          </p:nvPr>
        </p:nvSpPr>
        <p:spPr>
          <a:xfrm>
            <a:off x="10591800" y="6356350"/>
            <a:ext cx="762000" cy="365125"/>
          </a:xfrm>
        </p:spPr>
        <p:txBody>
          <a:bodyPr vert="horz" lIns="91440" tIns="45720" rIns="91440" bIns="45720" rtlCol="0" anchor="ctr">
            <a:normAutofit/>
          </a:bodyPr>
          <a:lstStyle/>
          <a:p>
            <a:pPr>
              <a:spcAft>
                <a:spcPts val="600"/>
              </a:spcAft>
              <a:defRPr/>
            </a:pPr>
            <a:fld id="{2DEAD112-220A-4556-8D69-F830D5CF9BBC}" type="slidenum">
              <a:rPr lang="en-US">
                <a:solidFill>
                  <a:srgbClr val="FFFFFF"/>
                </a:solidFill>
                <a:latin typeface="Calibri" panose="020F0502020204030204"/>
              </a:rPr>
              <a:pPr>
                <a:spcAft>
                  <a:spcPts val="600"/>
                </a:spcAft>
                <a:defRPr/>
              </a:pPr>
              <a:t>10</a:t>
            </a:fld>
            <a:endParaRPr lang="en-US">
              <a:solidFill>
                <a:srgbClr val="FFFFFF"/>
              </a:solidFill>
              <a:latin typeface="Calibri" panose="020F0502020204030204"/>
            </a:endParaRPr>
          </a:p>
        </p:txBody>
      </p:sp>
      <p:sp>
        <p:nvSpPr>
          <p:cNvPr id="3" name="TextBox 2">
            <a:extLst>
              <a:ext uri="{FF2B5EF4-FFF2-40B4-BE49-F238E27FC236}">
                <a16:creationId xmlns:a16="http://schemas.microsoft.com/office/drawing/2014/main" id="{8FBA76AB-D9EC-FCB7-1E2B-42B2E7D5E2D9}"/>
              </a:ext>
            </a:extLst>
          </p:cNvPr>
          <p:cNvSpPr txBox="1"/>
          <p:nvPr/>
        </p:nvSpPr>
        <p:spPr>
          <a:xfrm>
            <a:off x="318781" y="5763237"/>
            <a:ext cx="4991395" cy="369332"/>
          </a:xfrm>
          <a:prstGeom prst="rect">
            <a:avLst/>
          </a:prstGeom>
          <a:noFill/>
        </p:spPr>
        <p:txBody>
          <a:bodyPr wrap="square" rtlCol="0">
            <a:spAutoFit/>
          </a:bodyPr>
          <a:lstStyle/>
          <a:p>
            <a:r>
              <a:rPr lang="en-US" dirty="0"/>
              <a:t>https://www.youtube.com/watch?v=ECII78oL1Xo</a:t>
            </a:r>
          </a:p>
        </p:txBody>
      </p:sp>
    </p:spTree>
    <p:extLst>
      <p:ext uri="{BB962C8B-B14F-4D97-AF65-F5344CB8AC3E}">
        <p14:creationId xmlns:p14="http://schemas.microsoft.com/office/powerpoint/2010/main" val="500888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Asian Americans in the U.S.</a:t>
            </a:r>
            <a:endParaRPr lang="en-IN" dirty="0"/>
          </a:p>
        </p:txBody>
      </p:sp>
      <p:sp>
        <p:nvSpPr>
          <p:cNvPr id="3" name="Content Placeholder 2"/>
          <p:cNvSpPr>
            <a:spLocks noGrp="1"/>
          </p:cNvSpPr>
          <p:nvPr>
            <p:ph idx="1"/>
          </p:nvPr>
        </p:nvSpPr>
        <p:spPr>
          <a:xfrm>
            <a:off x="1828800" y="1600201"/>
            <a:ext cx="5029200" cy="4525963"/>
          </a:xfrm>
        </p:spPr>
        <p:txBody>
          <a:bodyPr>
            <a:normAutofit lnSpcReduction="10000"/>
          </a:bodyPr>
          <a:lstStyle/>
          <a:p>
            <a:r>
              <a:rPr lang="en-US" altLang="en-US" dirty="0"/>
              <a:t>Asian Americans</a:t>
            </a:r>
          </a:p>
          <a:p>
            <a:pPr lvl="1"/>
            <a:r>
              <a:rPr lang="en-US" altLang="en-US" dirty="0"/>
              <a:t>Enormous within category diversity</a:t>
            </a:r>
          </a:p>
          <a:p>
            <a:pPr lvl="1"/>
            <a:r>
              <a:rPr lang="en-US" altLang="en-US" dirty="0"/>
              <a:t>Attention commanded as high achievers</a:t>
            </a:r>
          </a:p>
          <a:p>
            <a:pPr lvl="1"/>
            <a:r>
              <a:rPr lang="en-US" altLang="en-US" dirty="0"/>
              <a:t>“Model minority” stereotype</a:t>
            </a:r>
          </a:p>
          <a:p>
            <a:pPr lvl="1"/>
            <a:r>
              <a:rPr lang="en-US" altLang="en-US" dirty="0"/>
              <a:t>Chinese Americans, Japanese Americans, and recent Asian immigrants</a:t>
            </a:r>
          </a:p>
        </p:txBody>
      </p:sp>
      <p:pic>
        <p:nvPicPr>
          <p:cNvPr id="5" name="Picture 4" descr="A photo shows two Asian American men using hand trucks to move boxes of Chinese-labeled merchandis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1731963"/>
            <a:ext cx="3452586" cy="4394200"/>
          </a:xfrm>
          <a:prstGeom prst="rect">
            <a:avLst/>
          </a:prstGeom>
        </p:spPr>
      </p:pic>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EAD112-220A-4556-8D69-F830D5CF9BBC}"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Tree>
    <p:extLst>
      <p:ext uri="{BB962C8B-B14F-4D97-AF65-F5344CB8AC3E}">
        <p14:creationId xmlns:p14="http://schemas.microsoft.com/office/powerpoint/2010/main" val="3536935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Arab Americans in the U.S.</a:t>
            </a:r>
            <a:endParaRPr lang="en-IN" dirty="0"/>
          </a:p>
        </p:txBody>
      </p:sp>
      <p:sp>
        <p:nvSpPr>
          <p:cNvPr id="3" name="Content Placeholder 2"/>
          <p:cNvSpPr>
            <a:spLocks noGrp="1"/>
          </p:cNvSpPr>
          <p:nvPr>
            <p:ph idx="1"/>
          </p:nvPr>
        </p:nvSpPr>
        <p:spPr/>
        <p:txBody>
          <a:bodyPr>
            <a:normAutofit/>
          </a:bodyPr>
          <a:lstStyle/>
          <a:p>
            <a:r>
              <a:rPr lang="en-US" altLang="en-US" dirty="0"/>
              <a:t>Arab Americans</a:t>
            </a:r>
          </a:p>
          <a:p>
            <a:pPr lvl="1"/>
            <a:r>
              <a:rPr lang="en-US" altLang="en-US" dirty="0"/>
              <a:t>Increasing in size</a:t>
            </a:r>
          </a:p>
          <a:p>
            <a:pPr lvl="1"/>
            <a:r>
              <a:rPr lang="en-US" altLang="en-US" dirty="0"/>
              <a:t>Ancestors lived in a variety of countries and cultures differ from society to society</a:t>
            </a:r>
          </a:p>
          <a:p>
            <a:pPr lvl="1"/>
            <a:r>
              <a:rPr lang="en-US" altLang="en-US" dirty="0"/>
              <a:t>All social classes represented</a:t>
            </a:r>
          </a:p>
          <a:p>
            <a:pPr lvl="1"/>
            <a:r>
              <a:rPr lang="en-US" altLang="en-US" dirty="0"/>
              <a:t>Often stereotyped as terrorist and target of hate crimes</a:t>
            </a:r>
          </a:p>
          <a:p>
            <a:pPr marL="0" indent="-29718">
              <a:buNone/>
            </a:pPr>
            <a:r>
              <a:rPr lang="en-US" dirty="0">
                <a:solidFill>
                  <a:schemeClr val="dk1"/>
                </a:solidFill>
              </a:rPr>
              <a:t> </a:t>
            </a:r>
            <a:endParaRPr lang="en-US" alt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EAD112-220A-4556-8D69-F830D5CF9BBC}"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Tree>
    <p:extLst>
      <p:ext uri="{BB962C8B-B14F-4D97-AF65-F5344CB8AC3E}">
        <p14:creationId xmlns:p14="http://schemas.microsoft.com/office/powerpoint/2010/main" val="4065388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Ethnic Americans </a:t>
            </a:r>
            <a:r>
              <a:rPr lang="en-US" altLang="en-US" dirty="0"/>
              <a:t>in the U.S.</a:t>
            </a:r>
            <a:endParaRPr lang="en-IN" dirty="0"/>
          </a:p>
        </p:txBody>
      </p:sp>
      <p:sp>
        <p:nvSpPr>
          <p:cNvPr id="3" name="Content Placeholder 2"/>
          <p:cNvSpPr>
            <a:spLocks noGrp="1"/>
          </p:cNvSpPr>
          <p:nvPr>
            <p:ph idx="1"/>
          </p:nvPr>
        </p:nvSpPr>
        <p:spPr>
          <a:xfrm>
            <a:off x="699714" y="1388139"/>
            <a:ext cx="4711148" cy="5029200"/>
          </a:xfrm>
        </p:spPr>
        <p:txBody>
          <a:bodyPr/>
          <a:lstStyle/>
          <a:p>
            <a:pPr>
              <a:lnSpc>
                <a:spcPct val="120000"/>
              </a:lnSpc>
              <a:defRPr/>
            </a:pPr>
            <a:r>
              <a:rPr lang="en-US" sz="2400" dirty="0">
                <a:ea typeface="ＭＳ Ｐゴシック" charset="0"/>
              </a:rPr>
              <a:t>White Ethnic Americans</a:t>
            </a:r>
          </a:p>
          <a:p>
            <a:pPr lvl="1">
              <a:lnSpc>
                <a:spcPct val="120000"/>
              </a:lnSpc>
              <a:defRPr/>
            </a:pPr>
            <a:r>
              <a:rPr lang="en-US" sz="1800" dirty="0"/>
              <a:t>Persist in many U.S. cities, especially in the Northeast region of the country</a:t>
            </a:r>
          </a:p>
          <a:p>
            <a:pPr lvl="1">
              <a:lnSpc>
                <a:spcPct val="120000"/>
              </a:lnSpc>
              <a:defRPr/>
            </a:pPr>
            <a:r>
              <a:rPr lang="en-US" sz="1800" dirty="0"/>
              <a:t>Primarily working-class men and women whose ancestors came to U.S. as immigrants</a:t>
            </a:r>
          </a:p>
          <a:p>
            <a:pPr lvl="1">
              <a:lnSpc>
                <a:spcPct val="120000"/>
              </a:lnSpc>
              <a:defRPr/>
            </a:pPr>
            <a:r>
              <a:rPr lang="en-US" sz="1800" dirty="0"/>
              <a:t>Endured some prejudice and discrimination</a:t>
            </a:r>
          </a:p>
          <a:p>
            <a:pPr lvl="1">
              <a:lnSpc>
                <a:spcPct val="120000"/>
              </a:lnSpc>
              <a:defRPr/>
            </a:pPr>
            <a:endParaRPr lang="en-US" sz="1800" dirty="0"/>
          </a:p>
          <a:p>
            <a:pPr marL="0" indent="-29718">
              <a:lnSpc>
                <a:spcPct val="120000"/>
              </a:lnSpc>
              <a:buNone/>
              <a:defRPr/>
            </a:pPr>
            <a:r>
              <a:rPr lang="en-US" sz="1800" dirty="0"/>
              <a:t>To many more people, areas such as Philadelphia</a:t>
            </a:r>
            <a:r>
              <a:rPr lang="fr-FR" sz="1800" dirty="0"/>
              <a:t>'</a:t>
            </a:r>
            <a:r>
              <a:rPr lang="en-US" sz="1800" dirty="0"/>
              <a:t>s Italian Market are a source of attractive cultural diversity.</a:t>
            </a:r>
          </a:p>
        </p:txBody>
      </p:sp>
      <p:pic>
        <p:nvPicPr>
          <p:cNvPr id="4" name="Picture 3" descr="A photo shows Philadelphia’s Italian Market is an outdoor food market, where customers and vendors are weighing, selling, and buying produc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1600200"/>
            <a:ext cx="4418150" cy="3810000"/>
          </a:xfrm>
          <a:prstGeom prst="rect">
            <a:avLst/>
          </a:prstGeom>
        </p:spPr>
      </p:pic>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EAD112-220A-4556-8D69-F830D5CF9BBC}"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Tree>
    <p:extLst>
      <p:ext uri="{BB962C8B-B14F-4D97-AF65-F5344CB8AC3E}">
        <p14:creationId xmlns:p14="http://schemas.microsoft.com/office/powerpoint/2010/main" val="254568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F9CBE3F-79A8-4F8F-88D9-DAD03D0D28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a:extLst>
              <a:ext uri="{FF2B5EF4-FFF2-40B4-BE49-F238E27FC236}">
                <a16:creationId xmlns:a16="http://schemas.microsoft.com/office/drawing/2014/main" id="{2E437213-FF2F-4208-A9F6-73CDDD58F052}"/>
              </a:ext>
            </a:extLst>
          </p:cNvPr>
          <p:cNvSpPr>
            <a:spLocks noGrp="1"/>
          </p:cNvSpPr>
          <p:nvPr>
            <p:ph type="title"/>
          </p:nvPr>
        </p:nvSpPr>
        <p:spPr>
          <a:xfrm>
            <a:off x="1522030" y="1209219"/>
            <a:ext cx="9147940" cy="2868509"/>
          </a:xfrm>
        </p:spPr>
        <p:txBody>
          <a:bodyPr vert="horz" lIns="91440" tIns="45720" rIns="91440" bIns="45720" rtlCol="0" anchor="b">
            <a:normAutofit/>
          </a:bodyPr>
          <a:lstStyle/>
          <a:p>
            <a:pPr>
              <a:lnSpc>
                <a:spcPct val="90000"/>
              </a:lnSpc>
            </a:pPr>
            <a:r>
              <a:rPr lang="en-US" sz="5600" kern="1200" dirty="0">
                <a:solidFill>
                  <a:srgbClr val="FFFFFF"/>
                </a:solidFill>
                <a:latin typeface="+mj-lt"/>
                <a:ea typeface="+mj-ea"/>
                <a:cs typeface="+mj-cs"/>
              </a:rPr>
              <a:t>THE END</a:t>
            </a:r>
            <a:br>
              <a:rPr lang="en-US" sz="5600" kern="1200" dirty="0">
                <a:solidFill>
                  <a:srgbClr val="FFFFFF"/>
                </a:solidFill>
                <a:latin typeface="+mj-lt"/>
                <a:ea typeface="+mj-ea"/>
                <a:cs typeface="+mj-cs"/>
              </a:rPr>
            </a:br>
            <a:r>
              <a:rPr lang="en-US" sz="5600" kern="1200" dirty="0">
                <a:solidFill>
                  <a:srgbClr val="FFFFFF"/>
                </a:solidFill>
                <a:latin typeface="+mj-lt"/>
                <a:ea typeface="+mj-ea"/>
                <a:cs typeface="+mj-cs"/>
              </a:rPr>
              <a:t>Part 2</a:t>
            </a:r>
          </a:p>
        </p:txBody>
      </p:sp>
      <p:sp>
        <p:nvSpPr>
          <p:cNvPr id="25"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1869" y="2383077"/>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7"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24364" y="226546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9"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4834" y="253720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3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053" y="2832967"/>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33"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72266" y="28039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35"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3405" y="324249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cxnSp>
        <p:nvCxnSpPr>
          <p:cNvPr id="37" name="Straight Connector 36">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831729"/>
            <a:ext cx="12188952"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F64DE7EE-86F4-42FB-BAB7-C255E856B241}"/>
              </a:ext>
            </a:extLst>
          </p:cNvPr>
          <p:cNvSpPr>
            <a:spLocks noGrp="1"/>
          </p:cNvSpPr>
          <p:nvPr>
            <p:ph type="sldNum" sz="quarter" idx="12"/>
          </p:nvPr>
        </p:nvSpPr>
        <p:spPr>
          <a:xfrm>
            <a:off x="8610600" y="6133916"/>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2DEAD112-220A-4556-8D69-F830D5CF9BBC}"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14</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3296918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C3BB-ECF5-81CB-86B2-091429C717A1}"/>
              </a:ext>
            </a:extLst>
          </p:cNvPr>
          <p:cNvSpPr>
            <a:spLocks noGrp="1"/>
          </p:cNvSpPr>
          <p:nvPr>
            <p:ph type="title"/>
          </p:nvPr>
        </p:nvSpPr>
        <p:spPr/>
        <p:txBody>
          <a:bodyPr>
            <a:normAutofit fontScale="90000"/>
          </a:bodyPr>
          <a:lstStyle/>
          <a:p>
            <a:r>
              <a:rPr lang="en-US" sz="4400" dirty="0">
                <a:effectLst/>
                <a:latin typeface="Times New Roman" panose="02020603050405020304" pitchFamily="18" charset="0"/>
                <a:ea typeface="Calibri" panose="020F0502020204030204" pitchFamily="34" charset="0"/>
              </a:rPr>
              <a:t>Reflection 3</a:t>
            </a:r>
            <a:br>
              <a:rPr lang="en-US" sz="4400" dirty="0">
                <a:effectLst/>
                <a:latin typeface="Times New Roman" panose="02020603050405020304" pitchFamily="18"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D11FF69D-71B8-DF00-8D52-421597758B83}"/>
              </a:ext>
            </a:extLst>
          </p:cNvPr>
          <p:cNvSpPr>
            <a:spLocks noGrp="1"/>
          </p:cNvSpPr>
          <p:nvPr>
            <p:ph idx="1"/>
          </p:nvPr>
        </p:nvSpPr>
        <p:spPr/>
        <p:txBody>
          <a:bodyPr>
            <a:normAutofit lnSpcReduction="10000"/>
          </a:bodyPr>
          <a:lstStyle/>
          <a:p>
            <a:pPr marL="0" marR="0" indent="0">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rPr>
              <a:t>After the lectures and videos for Chapter 11, complete the Reflection assignment by writing two pages discussing what has had the most impact on you in this chapter.  Include examples from any of the materials and anything you are seeing in the media that you can relate to the readings.</a:t>
            </a:r>
          </a:p>
          <a:p>
            <a:pPr marL="0" marR="0">
              <a:lnSpc>
                <a:spcPct val="107000"/>
              </a:lnSpc>
              <a:spcBef>
                <a:spcPts val="0"/>
              </a:spcBef>
              <a:spcAft>
                <a:spcPts val="800"/>
              </a:spcAft>
            </a:pPr>
            <a:endParaRPr lang="en-US" sz="3200" dirty="0">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rPr>
              <a:t>This assignment is worth 10 points and must be written in MLA Style.  It will be due on Sunday, April 9</a:t>
            </a:r>
            <a:r>
              <a:rPr lang="en-US" sz="3200" baseline="30000" dirty="0">
                <a:effectLst/>
                <a:latin typeface="Times New Roman" panose="02020603050405020304" pitchFamily="18" charset="0"/>
                <a:ea typeface="Calibri" panose="020F0502020204030204" pitchFamily="34" charset="0"/>
              </a:rPr>
              <a:t>th</a:t>
            </a:r>
            <a:r>
              <a:rPr lang="en-US" sz="3200" dirty="0">
                <a:effectLst/>
                <a:latin typeface="Times New Roman" panose="02020603050405020304" pitchFamily="18" charset="0"/>
                <a:ea typeface="Calibri" panose="020F0502020204030204" pitchFamily="34" charset="0"/>
              </a:rPr>
              <a:t>  by 11:59 pm</a:t>
            </a:r>
          </a:p>
          <a:p>
            <a:endParaRPr lang="en-US" dirty="0"/>
          </a:p>
        </p:txBody>
      </p:sp>
      <p:sp>
        <p:nvSpPr>
          <p:cNvPr id="4" name="Slide Number Placeholder 3">
            <a:extLst>
              <a:ext uri="{FF2B5EF4-FFF2-40B4-BE49-F238E27FC236}">
                <a16:creationId xmlns:a16="http://schemas.microsoft.com/office/drawing/2014/main" id="{CAD56631-85DD-947C-F087-BC08BCC2C2DF}"/>
              </a:ext>
            </a:extLst>
          </p:cNvPr>
          <p:cNvSpPr>
            <a:spLocks noGrp="1"/>
          </p:cNvSpPr>
          <p:nvPr>
            <p:ph type="sldNum" sz="quarter" idx="12"/>
          </p:nvPr>
        </p:nvSpPr>
        <p:spPr/>
        <p:txBody>
          <a:bodyPr/>
          <a:lstStyle/>
          <a:p>
            <a:fld id="{2DEAD112-220A-4556-8D69-F830D5CF9BBC}" type="slidenum">
              <a:rPr lang="en-US" smtClean="0"/>
              <a:t>15</a:t>
            </a:fld>
            <a:endParaRPr lang="en-US"/>
          </a:p>
        </p:txBody>
      </p:sp>
    </p:spTree>
    <p:extLst>
      <p:ext uri="{BB962C8B-B14F-4D97-AF65-F5344CB8AC3E}">
        <p14:creationId xmlns:p14="http://schemas.microsoft.com/office/powerpoint/2010/main" val="2239070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091-2664-4E3E-B28C-FCD56A434AF8}"/>
              </a:ext>
            </a:extLst>
          </p:cNvPr>
          <p:cNvSpPr>
            <a:spLocks noGrp="1"/>
          </p:cNvSpPr>
          <p:nvPr>
            <p:ph type="title"/>
          </p:nvPr>
        </p:nvSpPr>
        <p:spPr/>
        <p:txBody>
          <a:bodyPr/>
          <a:lstStyle/>
          <a:p>
            <a:r>
              <a:rPr lang="en-US" dirty="0"/>
              <a:t>Miscegenation</a:t>
            </a:r>
          </a:p>
        </p:txBody>
      </p:sp>
      <p:sp>
        <p:nvSpPr>
          <p:cNvPr id="3" name="Content Placeholder 2">
            <a:extLst>
              <a:ext uri="{FF2B5EF4-FFF2-40B4-BE49-F238E27FC236}">
                <a16:creationId xmlns:a16="http://schemas.microsoft.com/office/drawing/2014/main" id="{EFA4C0C3-E511-4590-92F0-F96D816DDCA8}"/>
              </a:ext>
            </a:extLst>
          </p:cNvPr>
          <p:cNvSpPr>
            <a:spLocks noGrp="1"/>
          </p:cNvSpPr>
          <p:nvPr>
            <p:ph idx="1"/>
          </p:nvPr>
        </p:nvSpPr>
        <p:spPr/>
        <p:txBody>
          <a:bodyPr/>
          <a:lstStyle/>
          <a:p>
            <a:endParaRPr lang="en-US" b="0" i="0" dirty="0">
              <a:effectLst/>
              <a:latin typeface="Roboto"/>
            </a:endParaRPr>
          </a:p>
          <a:p>
            <a:pPr marL="0" indent="0">
              <a:buNone/>
            </a:pPr>
            <a:r>
              <a:rPr lang="en-US" b="0" i="0" dirty="0">
                <a:effectLst/>
                <a:latin typeface="Roboto"/>
              </a:rPr>
              <a:t>Miscegenation – the marriage or cohabitation by persons of different race. </a:t>
            </a:r>
            <a:endParaRPr lang="en-US" dirty="0"/>
          </a:p>
          <a:p>
            <a:endParaRPr lang="en-US" dirty="0"/>
          </a:p>
        </p:txBody>
      </p:sp>
      <p:sp>
        <p:nvSpPr>
          <p:cNvPr id="4" name="Slide Number Placeholder 3">
            <a:extLst>
              <a:ext uri="{FF2B5EF4-FFF2-40B4-BE49-F238E27FC236}">
                <a16:creationId xmlns:a16="http://schemas.microsoft.com/office/drawing/2014/main" id="{6675B777-66AC-4832-97C7-3E9C169E66E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EAD112-220A-4556-8D69-F830D5CF9BBC}"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Tree>
    <p:extLst>
      <p:ext uri="{BB962C8B-B14F-4D97-AF65-F5344CB8AC3E}">
        <p14:creationId xmlns:p14="http://schemas.microsoft.com/office/powerpoint/2010/main" val="3463762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Miscegenation Case:</a:t>
            </a:r>
            <a:br>
              <a:rPr lang="en-US" dirty="0"/>
            </a:br>
            <a:r>
              <a:rPr lang="en-US" dirty="0"/>
              <a:t>Loving v. Virginia </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EAD112-220A-4556-8D69-F830D5CF9BBC}"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pic>
        <p:nvPicPr>
          <p:cNvPr id="5" name="Content Placeholder 4" descr="Image result for mildred and richard loving"/>
          <p:cNvPicPr>
            <a:picLocks noGrp="1"/>
          </p:cNvPicPr>
          <p:nvPr>
            <p:ph idx="1"/>
          </p:nvPr>
        </p:nvPicPr>
        <p:blipFill>
          <a:blip r:embed="rId2" cstate="print"/>
          <a:srcRect/>
          <a:stretch>
            <a:fillRect/>
          </a:stretch>
        </p:blipFill>
        <p:spPr bwMode="auto">
          <a:xfrm>
            <a:off x="2971800" y="1600200"/>
            <a:ext cx="6191250" cy="4152900"/>
          </a:xfrm>
          <a:prstGeom prst="rect">
            <a:avLst/>
          </a:prstGeom>
          <a:noFill/>
          <a:ln w="9525">
            <a:noFill/>
            <a:miter lim="800000"/>
            <a:headEnd/>
            <a:tailEnd/>
          </a:ln>
        </p:spPr>
      </p:pic>
      <p:sp>
        <p:nvSpPr>
          <p:cNvPr id="6" name="TextBox 5"/>
          <p:cNvSpPr txBox="1"/>
          <p:nvPr/>
        </p:nvSpPr>
        <p:spPr>
          <a:xfrm>
            <a:off x="3810001" y="5943600"/>
            <a:ext cx="498854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hlinkClick r:id="rId3"/>
              </a:rPr>
              <a:t>https://www.youtube.com/watch?v=vxpLSH8NPaw</a:t>
            </a: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5820C-B66E-42BB-9940-9885A41B74AE}"/>
              </a:ext>
            </a:extLst>
          </p:cNvPr>
          <p:cNvSpPr>
            <a:spLocks noGrp="1"/>
          </p:cNvSpPr>
          <p:nvPr>
            <p:ph type="title"/>
          </p:nvPr>
        </p:nvSpPr>
        <p:spPr/>
        <p:txBody>
          <a:bodyPr/>
          <a:lstStyle/>
          <a:p>
            <a:r>
              <a:rPr lang="en-US" dirty="0"/>
              <a:t>Repeal of Anti-Miscegenation Laws</a:t>
            </a:r>
          </a:p>
        </p:txBody>
      </p:sp>
      <p:sp>
        <p:nvSpPr>
          <p:cNvPr id="4" name="Slide Number Placeholder 3">
            <a:extLst>
              <a:ext uri="{FF2B5EF4-FFF2-40B4-BE49-F238E27FC236}">
                <a16:creationId xmlns:a16="http://schemas.microsoft.com/office/drawing/2014/main" id="{091469B1-B3D9-4385-9952-A9DAFA1F999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EAD112-220A-4556-8D69-F830D5CF9BBC}"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pic>
        <p:nvPicPr>
          <p:cNvPr id="1026" name="Picture 2" descr="The Case for Loving: The Supreme Court Legalized Interracial Marriage Just  50 Years Ago | KQED">
            <a:extLst>
              <a:ext uri="{FF2B5EF4-FFF2-40B4-BE49-F238E27FC236}">
                <a16:creationId xmlns:a16="http://schemas.microsoft.com/office/drawing/2014/main" id="{1BB3ED8A-B3BE-41E9-AE5A-EB37FABEC13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40928" y="1744663"/>
            <a:ext cx="5396672"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607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0925"/>
            <a:ext cx="10972800" cy="969276"/>
          </a:xfrm>
        </p:spPr>
        <p:txBody>
          <a:bodyPr>
            <a:normAutofit/>
          </a:bodyPr>
          <a:lstStyle/>
          <a:p>
            <a:r>
              <a:rPr lang="en-US" altLang="en-US" sz="3200" dirty="0"/>
              <a:t>Race and Ethnicity in the U.S.</a:t>
            </a:r>
            <a:r>
              <a:rPr lang="en-US" altLang="en-US" sz="2000" dirty="0"/>
              <a:t> (1 of 4)</a:t>
            </a:r>
            <a:br>
              <a:rPr lang="en-US" altLang="en-US" sz="2000" dirty="0"/>
            </a:br>
            <a:endParaRPr lang="en-IN" sz="2000" dirty="0"/>
          </a:p>
        </p:txBody>
      </p:sp>
      <p:sp>
        <p:nvSpPr>
          <p:cNvPr id="3" name="Content Placeholder 2"/>
          <p:cNvSpPr>
            <a:spLocks noGrp="1"/>
          </p:cNvSpPr>
          <p:nvPr>
            <p:ph idx="1"/>
          </p:nvPr>
        </p:nvSpPr>
        <p:spPr>
          <a:xfrm>
            <a:off x="609600" y="1824211"/>
            <a:ext cx="10972800" cy="4525963"/>
          </a:xfrm>
        </p:spPr>
        <p:txBody>
          <a:bodyPr/>
          <a:lstStyle/>
          <a:p>
            <a:pPr lvl="0"/>
            <a:r>
              <a:rPr lang="en-US" dirty="0"/>
              <a:t>Native Americans</a:t>
            </a:r>
          </a:p>
          <a:p>
            <a:pPr lvl="1"/>
            <a:r>
              <a:rPr lang="en-US" dirty="0"/>
              <a:t>Experienced forced assimilation, relocation, and low social standing</a:t>
            </a:r>
          </a:p>
          <a:p>
            <a:pPr lvl="1"/>
            <a:r>
              <a:rPr lang="en-US" dirty="0"/>
              <a:t>Consists of forty-one American Indian nations and six Alaskan Native nations, which are made up of more than 600 smaller tribal groups</a:t>
            </a:r>
          </a:p>
          <a:p>
            <a:pPr lvl="1"/>
            <a:r>
              <a:rPr lang="en-US" dirty="0"/>
              <a:t>Some prosper; most Native Americans remain severely disadvantaged and share a profound sense of injustice</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EAD112-220A-4556-8D69-F830D5CF9BBC}"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Tree>
    <p:extLst>
      <p:ext uri="{BB962C8B-B14F-4D97-AF65-F5344CB8AC3E}">
        <p14:creationId xmlns:p14="http://schemas.microsoft.com/office/powerpoint/2010/main" val="2537765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Race and Ethnicity in the U.S. </a:t>
            </a:r>
            <a:endParaRPr lang="en-IN" sz="2000" dirty="0"/>
          </a:p>
        </p:txBody>
      </p:sp>
      <p:sp>
        <p:nvSpPr>
          <p:cNvPr id="3" name="Content Placeholder 2"/>
          <p:cNvSpPr>
            <a:spLocks noGrp="1"/>
          </p:cNvSpPr>
          <p:nvPr>
            <p:ph idx="1"/>
          </p:nvPr>
        </p:nvSpPr>
        <p:spPr/>
        <p:txBody>
          <a:bodyPr/>
          <a:lstStyle/>
          <a:p>
            <a:pPr lvl="0"/>
            <a:r>
              <a:rPr lang="en-US" dirty="0"/>
              <a:t>White Anglo-Saxon Protestants</a:t>
            </a:r>
          </a:p>
          <a:p>
            <a:pPr lvl="1"/>
            <a:r>
              <a:rPr lang="en-US" dirty="0"/>
              <a:t>33 million claim this background</a:t>
            </a:r>
          </a:p>
          <a:p>
            <a:pPr lvl="1"/>
            <a:r>
              <a:rPr lang="en-US" dirty="0"/>
              <a:t>Highly skilled and motivated immigrants</a:t>
            </a:r>
          </a:p>
          <a:p>
            <a:pPr lvl="1"/>
            <a:r>
              <a:rPr lang="en-US" dirty="0"/>
              <a:t>Higher social standing than other immigrants</a:t>
            </a:r>
          </a:p>
          <a:p>
            <a:pPr lvl="1"/>
            <a:r>
              <a:rPr lang="en-US" dirty="0"/>
              <a:t>Wealth and power peaked in 1950s</a:t>
            </a:r>
          </a:p>
          <a:p>
            <a:pPr lvl="1"/>
            <a:r>
              <a:rPr lang="en-US" dirty="0"/>
              <a:t>Assume terms race and ethnicity do not personally apply</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EAD112-220A-4556-8D69-F830D5CF9BBC}"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Tree>
    <p:extLst>
      <p:ext uri="{BB962C8B-B14F-4D97-AF65-F5344CB8AC3E}">
        <p14:creationId xmlns:p14="http://schemas.microsoft.com/office/powerpoint/2010/main" val="795981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Race and Ethnicity in the U.S. </a:t>
            </a:r>
            <a:r>
              <a:rPr lang="en-US" altLang="en-US" sz="2000" dirty="0"/>
              <a:t> </a:t>
            </a:r>
            <a:endParaRPr lang="en-IN" sz="2000" dirty="0"/>
          </a:p>
        </p:txBody>
      </p:sp>
      <p:sp>
        <p:nvSpPr>
          <p:cNvPr id="3" name="Content Placeholder 2"/>
          <p:cNvSpPr>
            <a:spLocks noGrp="1"/>
          </p:cNvSpPr>
          <p:nvPr>
            <p:ph idx="1"/>
          </p:nvPr>
        </p:nvSpPr>
        <p:spPr/>
        <p:txBody>
          <a:bodyPr/>
          <a:lstStyle/>
          <a:p>
            <a:pPr lvl="0"/>
            <a:r>
              <a:rPr lang="en-US" dirty="0"/>
              <a:t>African Americans</a:t>
            </a:r>
          </a:p>
          <a:p>
            <a:pPr lvl="1"/>
            <a:r>
              <a:rPr lang="en-US" dirty="0"/>
              <a:t>Being of African descent soon became synonymous with being a slave</a:t>
            </a:r>
          </a:p>
          <a:p>
            <a:pPr lvl="1"/>
            <a:r>
              <a:rPr lang="en-US" dirty="0"/>
              <a:t>Slavery became foundation of southern colonial plantation system</a:t>
            </a:r>
          </a:p>
          <a:p>
            <a:pPr lvl="1"/>
            <a:r>
              <a:rPr lang="en-US" dirty="0"/>
              <a:t>13</a:t>
            </a:r>
            <a:r>
              <a:rPr lang="en-US" baseline="30000" dirty="0"/>
              <a:t>th</a:t>
            </a:r>
            <a:r>
              <a:rPr lang="en-US" dirty="0"/>
              <a:t> Amendment outlawed slavery</a:t>
            </a:r>
          </a:p>
          <a:p>
            <a:pPr lvl="1"/>
            <a:r>
              <a:rPr lang="en-US" dirty="0"/>
              <a:t>1950s–1960s national civil rights movement</a:t>
            </a:r>
          </a:p>
          <a:p>
            <a:pPr lvl="1"/>
            <a:r>
              <a:rPr lang="en-US" dirty="0"/>
              <a:t>Racial castes remain strong in the U.S.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EAD112-220A-4556-8D69-F830D5CF9BBC}"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Tree>
    <p:extLst>
      <p:ext uri="{BB962C8B-B14F-4D97-AF65-F5344CB8AC3E}">
        <p14:creationId xmlns:p14="http://schemas.microsoft.com/office/powerpoint/2010/main" val="614091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EAD112-220A-4556-8D69-F830D5CF9BBC}"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
        <p:nvSpPr>
          <p:cNvPr id="5" name="Title 1"/>
          <p:cNvSpPr>
            <a:spLocks noGrp="1"/>
          </p:cNvSpPr>
          <p:nvPr>
            <p:ph type="title"/>
          </p:nvPr>
        </p:nvSpPr>
        <p:spPr/>
        <p:txBody>
          <a:bodyPr/>
          <a:lstStyle/>
          <a:p>
            <a:r>
              <a:rPr lang="en-US" sz="3600" dirty="0"/>
              <a:t>African Americans</a:t>
            </a:r>
            <a:endParaRPr lang="en-IN" sz="3600" dirty="0"/>
          </a:p>
        </p:txBody>
      </p:sp>
      <p:pic>
        <p:nvPicPr>
          <p:cNvPr id="6" name="Content Placeholder 5" descr="Four black-and-white photos show Truth, Tubman, Wells-Barnett, and Anderson."/>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981200" y="1828801"/>
            <a:ext cx="8229600" cy="2233899"/>
          </a:xfrm>
          <a:prstGeom prst="rect">
            <a:avLst/>
          </a:prstGeom>
        </p:spPr>
      </p:pic>
      <p:sp>
        <p:nvSpPr>
          <p:cNvPr id="7" name="Text Placeholder 2"/>
          <p:cNvSpPr txBox="1">
            <a:spLocks/>
          </p:cNvSpPr>
          <p:nvPr/>
        </p:nvSpPr>
        <p:spPr>
          <a:xfrm>
            <a:off x="1930400" y="5039123"/>
            <a:ext cx="8229600" cy="609600"/>
          </a:xfrm>
          <a:prstGeom prst="rect">
            <a:avLst/>
          </a:prstGeom>
        </p:spPr>
        <p:txBody>
          <a:bodyPr>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The efforts of these four women greatly advanced the social standing of African Americans in the United States.</a:t>
            </a:r>
          </a:p>
        </p:txBody>
      </p:sp>
      <p:sp>
        <p:nvSpPr>
          <p:cNvPr id="2" name="TextBox 1">
            <a:extLst>
              <a:ext uri="{FF2B5EF4-FFF2-40B4-BE49-F238E27FC236}">
                <a16:creationId xmlns:a16="http://schemas.microsoft.com/office/drawing/2014/main" id="{93C6EE76-1658-44FD-92ED-CD4490848681}"/>
              </a:ext>
            </a:extLst>
          </p:cNvPr>
          <p:cNvSpPr txBox="1"/>
          <p:nvPr/>
        </p:nvSpPr>
        <p:spPr>
          <a:xfrm>
            <a:off x="1981200" y="4223526"/>
            <a:ext cx="177490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Sojourner Truth</a:t>
            </a:r>
          </a:p>
        </p:txBody>
      </p:sp>
      <p:sp>
        <p:nvSpPr>
          <p:cNvPr id="8" name="TextBox 7">
            <a:extLst>
              <a:ext uri="{FF2B5EF4-FFF2-40B4-BE49-F238E27FC236}">
                <a16:creationId xmlns:a16="http://schemas.microsoft.com/office/drawing/2014/main" id="{9CD56D03-ADA6-4758-AB7F-BAB2B50501A1}"/>
              </a:ext>
            </a:extLst>
          </p:cNvPr>
          <p:cNvSpPr txBox="1"/>
          <p:nvPr/>
        </p:nvSpPr>
        <p:spPr>
          <a:xfrm>
            <a:off x="4214190" y="4223526"/>
            <a:ext cx="168567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Harriet Tubman</a:t>
            </a:r>
          </a:p>
        </p:txBody>
      </p:sp>
      <p:sp>
        <p:nvSpPr>
          <p:cNvPr id="11" name="TextBox 10">
            <a:extLst>
              <a:ext uri="{FF2B5EF4-FFF2-40B4-BE49-F238E27FC236}">
                <a16:creationId xmlns:a16="http://schemas.microsoft.com/office/drawing/2014/main" id="{01CD6865-B322-406A-9C59-FBD74A4F9B9B}"/>
              </a:ext>
            </a:extLst>
          </p:cNvPr>
          <p:cNvSpPr txBox="1"/>
          <p:nvPr/>
        </p:nvSpPr>
        <p:spPr>
          <a:xfrm>
            <a:off x="6445109" y="4209007"/>
            <a:ext cx="127105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Ida B. Wells</a:t>
            </a:r>
          </a:p>
        </p:txBody>
      </p:sp>
      <p:sp>
        <p:nvSpPr>
          <p:cNvPr id="16" name="TextBox 15">
            <a:extLst>
              <a:ext uri="{FF2B5EF4-FFF2-40B4-BE49-F238E27FC236}">
                <a16:creationId xmlns:a16="http://schemas.microsoft.com/office/drawing/2014/main" id="{4A4270D9-E95F-43A1-BD74-96AAB7DFC38A}"/>
              </a:ext>
            </a:extLst>
          </p:cNvPr>
          <p:cNvSpPr txBox="1"/>
          <p:nvPr/>
        </p:nvSpPr>
        <p:spPr>
          <a:xfrm>
            <a:off x="8404528" y="4171575"/>
            <a:ext cx="181254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Marian Anderson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Hispanic/Latino Americans</a:t>
            </a:r>
            <a:r>
              <a:rPr lang="en-US" altLang="en-US" dirty="0"/>
              <a:t> in the U.S.</a:t>
            </a:r>
            <a:endParaRPr lang="en-IN" dirty="0"/>
          </a:p>
        </p:txBody>
      </p:sp>
      <p:sp>
        <p:nvSpPr>
          <p:cNvPr id="3" name="Content Placeholder 2"/>
          <p:cNvSpPr>
            <a:spLocks noGrp="1"/>
          </p:cNvSpPr>
          <p:nvPr>
            <p:ph idx="1"/>
          </p:nvPr>
        </p:nvSpPr>
        <p:spPr/>
        <p:txBody>
          <a:bodyPr/>
          <a:lstStyle/>
          <a:p>
            <a:pPr lvl="0"/>
            <a:r>
              <a:rPr lang="en-US" dirty="0"/>
              <a:t>Hispanic/Latino Americans</a:t>
            </a:r>
          </a:p>
          <a:p>
            <a:pPr lvl="1"/>
            <a:r>
              <a:rPr lang="en-US" dirty="0"/>
              <a:t>Over 52 million people of Hispanic descent in U.S.</a:t>
            </a:r>
          </a:p>
          <a:p>
            <a:pPr lvl="1"/>
            <a:r>
              <a:rPr lang="en-US" dirty="0"/>
              <a:t>Cluster of distinct populations, each of which identifies with a particular ancestral nation</a:t>
            </a:r>
          </a:p>
          <a:p>
            <a:pPr lvl="1"/>
            <a:r>
              <a:rPr lang="en-US" dirty="0"/>
              <a:t>Median family income below national average</a:t>
            </a:r>
          </a:p>
          <a:p>
            <a:pPr lvl="1"/>
            <a:r>
              <a:rPr lang="en-US" dirty="0"/>
              <a:t>Mexican, Puerto Ricans, Cuban Americans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EAD112-220A-4556-8D69-F830D5CF9BBC}"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Tree>
    <p:extLst>
      <p:ext uri="{BB962C8B-B14F-4D97-AF65-F5344CB8AC3E}">
        <p14:creationId xmlns:p14="http://schemas.microsoft.com/office/powerpoint/2010/main" val="61314615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657</Words>
  <Application>Microsoft Office PowerPoint</Application>
  <PresentationFormat>Widescreen</PresentationFormat>
  <Paragraphs>84</Paragraphs>
  <Slides>15</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Calibri Light</vt:lpstr>
      <vt:lpstr>Roboto</vt:lpstr>
      <vt:lpstr>Times New Roman</vt:lpstr>
      <vt:lpstr>1_Office Theme</vt:lpstr>
      <vt:lpstr>2_Office Theme</vt:lpstr>
      <vt:lpstr>Introduction to Sociology Chapter 11 Race and Ethnicity Part 2</vt:lpstr>
      <vt:lpstr>Miscegenation</vt:lpstr>
      <vt:lpstr>A Miscegenation Case: Loving v. Virginia </vt:lpstr>
      <vt:lpstr>Repeal of Anti-Miscegenation Laws</vt:lpstr>
      <vt:lpstr>Race and Ethnicity in the U.S. (1 of 4) </vt:lpstr>
      <vt:lpstr>Race and Ethnicity in the U.S. </vt:lpstr>
      <vt:lpstr>Race and Ethnicity in the U.S.  </vt:lpstr>
      <vt:lpstr>African Americans</vt:lpstr>
      <vt:lpstr>Hispanic/Latino Americans in the U.S.</vt:lpstr>
      <vt:lpstr>Cesar Chavez</vt:lpstr>
      <vt:lpstr>Asian Americans in the U.S.</vt:lpstr>
      <vt:lpstr>Arab Americans in the U.S.</vt:lpstr>
      <vt:lpstr>White Ethnic Americans in the U.S.</vt:lpstr>
      <vt:lpstr>THE END Part 2</vt:lpstr>
      <vt:lpstr>Reflection 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Sociology Chapter 11 Race and Ethnicity Part 2</dc:title>
  <dc:creator>Janet Long</dc:creator>
  <cp:lastModifiedBy>Pires, Romana</cp:lastModifiedBy>
  <cp:revision>6</cp:revision>
  <dcterms:created xsi:type="dcterms:W3CDTF">2021-04-02T07:01:19Z</dcterms:created>
  <dcterms:modified xsi:type="dcterms:W3CDTF">2023-10-08T16:56:08Z</dcterms:modified>
</cp:coreProperties>
</file>