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handoutMasterIdLst>
    <p:handoutMasterId r:id="rId21"/>
  </p:handoutMasterIdLst>
  <p:sldIdLst>
    <p:sldId id="256" r:id="rId2"/>
    <p:sldId id="258" r:id="rId3"/>
    <p:sldId id="257" r:id="rId4"/>
    <p:sldId id="259" r:id="rId5"/>
    <p:sldId id="260" r:id="rId6"/>
    <p:sldId id="261" r:id="rId7"/>
    <p:sldId id="262" r:id="rId8"/>
    <p:sldId id="263" r:id="rId9"/>
    <p:sldId id="264" r:id="rId10"/>
    <p:sldId id="265" r:id="rId11"/>
    <p:sldId id="269" r:id="rId12"/>
    <p:sldId id="266" r:id="rId13"/>
    <p:sldId id="267" r:id="rId14"/>
    <p:sldId id="268" r:id="rId15"/>
    <p:sldId id="270" r:id="rId16"/>
    <p:sldId id="271" r:id="rId17"/>
    <p:sldId id="272" r:id="rId18"/>
    <p:sldId id="31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5" autoAdjust="0"/>
    <p:restoredTop sz="94660"/>
  </p:normalViewPr>
  <p:slideViewPr>
    <p:cSldViewPr snapToGrid="0">
      <p:cViewPr varScale="1">
        <p:scale>
          <a:sx n="82" d="100"/>
          <a:sy n="82" d="100"/>
        </p:scale>
        <p:origin x="672" y="72"/>
      </p:cViewPr>
      <p:guideLst/>
    </p:cSldViewPr>
  </p:slideViewPr>
  <p:notesTextViewPr>
    <p:cViewPr>
      <p:scale>
        <a:sx n="1" d="1"/>
        <a:sy n="1" d="1"/>
      </p:scale>
      <p:origin x="0" y="0"/>
    </p:cViewPr>
  </p:notesTextViewPr>
  <p:notesViewPr>
    <p:cSldViewPr snapToGrid="0">
      <p:cViewPr varScale="1">
        <p:scale>
          <a:sx n="88" d="100"/>
          <a:sy n="88" d="100"/>
        </p:scale>
        <p:origin x="3726"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6AB9B4-A834-44E4-AF5B-A0F73CEC26A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94C0924B-1A74-4A29-9214-9E81F63820B8}">
      <dgm:prSet/>
      <dgm:spPr/>
      <dgm:t>
        <a:bodyPr/>
        <a:lstStyle/>
        <a:p>
          <a:r>
            <a:rPr lang="en-US" dirty="0"/>
            <a:t>Racial, Ethnic, and Minority Groups</a:t>
          </a:r>
        </a:p>
      </dgm:t>
    </dgm:pt>
    <dgm:pt modelId="{F515ADB6-C45A-47F3-B92B-7573C72C666C}" type="parTrans" cxnId="{9656CDC9-23E8-4FAE-BFE1-025586BAA45D}">
      <dgm:prSet/>
      <dgm:spPr/>
      <dgm:t>
        <a:bodyPr/>
        <a:lstStyle/>
        <a:p>
          <a:endParaRPr lang="en-US"/>
        </a:p>
      </dgm:t>
    </dgm:pt>
    <dgm:pt modelId="{728406DF-BA61-41A9-AA84-56DD94570C2E}" type="sibTrans" cxnId="{9656CDC9-23E8-4FAE-BFE1-025586BAA45D}">
      <dgm:prSet/>
      <dgm:spPr/>
      <dgm:t>
        <a:bodyPr/>
        <a:lstStyle/>
        <a:p>
          <a:endParaRPr lang="en-US"/>
        </a:p>
      </dgm:t>
    </dgm:pt>
    <dgm:pt modelId="{14C4E989-9721-4FCC-ADC1-79B94985FC3C}">
      <dgm:prSet/>
      <dgm:spPr/>
      <dgm:t>
        <a:bodyPr/>
        <a:lstStyle/>
        <a:p>
          <a:r>
            <a:rPr lang="en-US" dirty="0"/>
            <a:t>Stereotypes, Prejudice, and Discrimination</a:t>
          </a:r>
        </a:p>
      </dgm:t>
    </dgm:pt>
    <dgm:pt modelId="{6D07392B-3D50-4AE2-8296-278FE1FE8347}" type="parTrans" cxnId="{251D0612-D4A0-4937-92C6-5AB6F3C4865D}">
      <dgm:prSet/>
      <dgm:spPr/>
      <dgm:t>
        <a:bodyPr/>
        <a:lstStyle/>
        <a:p>
          <a:endParaRPr lang="en-US"/>
        </a:p>
      </dgm:t>
    </dgm:pt>
    <dgm:pt modelId="{33EEF3B4-63DA-402D-AE2A-921A2CEECBC3}" type="sibTrans" cxnId="{251D0612-D4A0-4937-92C6-5AB6F3C4865D}">
      <dgm:prSet/>
      <dgm:spPr/>
      <dgm:t>
        <a:bodyPr/>
        <a:lstStyle/>
        <a:p>
          <a:endParaRPr lang="en-US"/>
        </a:p>
      </dgm:t>
    </dgm:pt>
    <dgm:pt modelId="{4D8BDA99-505E-4E7D-91E1-256746C829F8}">
      <dgm:prSet/>
      <dgm:spPr/>
      <dgm:t>
        <a:bodyPr/>
        <a:lstStyle/>
        <a:p>
          <a:r>
            <a:rPr lang="en-US" dirty="0"/>
            <a:t>Theories of Race and Ethnicity</a:t>
          </a:r>
        </a:p>
      </dgm:t>
    </dgm:pt>
    <dgm:pt modelId="{46FCDCCE-1138-40EC-B321-B88C0A7B4F8E}" type="parTrans" cxnId="{6035A24C-D3DF-4B71-98A1-7A3287DC859F}">
      <dgm:prSet/>
      <dgm:spPr/>
      <dgm:t>
        <a:bodyPr/>
        <a:lstStyle/>
        <a:p>
          <a:endParaRPr lang="en-US"/>
        </a:p>
      </dgm:t>
    </dgm:pt>
    <dgm:pt modelId="{24504162-A9E5-4966-B088-F3A8E1736EAE}" type="sibTrans" cxnId="{6035A24C-D3DF-4B71-98A1-7A3287DC859F}">
      <dgm:prSet/>
      <dgm:spPr/>
      <dgm:t>
        <a:bodyPr/>
        <a:lstStyle/>
        <a:p>
          <a:endParaRPr lang="en-US"/>
        </a:p>
      </dgm:t>
    </dgm:pt>
    <dgm:pt modelId="{328B0B19-F053-4DD4-93CE-547BAD0B54E4}">
      <dgm:prSet/>
      <dgm:spPr/>
      <dgm:t>
        <a:bodyPr/>
        <a:lstStyle/>
        <a:p>
          <a:r>
            <a:rPr lang="en-US" dirty="0"/>
            <a:t>Intergroup Relationships</a:t>
          </a:r>
        </a:p>
      </dgm:t>
    </dgm:pt>
    <dgm:pt modelId="{3B0E0877-2858-43BC-BB16-A8BC4DCFDF6D}" type="parTrans" cxnId="{62D6AF71-A91F-464E-98F3-25BED8415EEA}">
      <dgm:prSet/>
      <dgm:spPr/>
      <dgm:t>
        <a:bodyPr/>
        <a:lstStyle/>
        <a:p>
          <a:endParaRPr lang="en-US"/>
        </a:p>
      </dgm:t>
    </dgm:pt>
    <dgm:pt modelId="{C25DA45B-72D8-49CD-8814-8282130A4E71}" type="sibTrans" cxnId="{62D6AF71-A91F-464E-98F3-25BED8415EEA}">
      <dgm:prSet/>
      <dgm:spPr/>
      <dgm:t>
        <a:bodyPr/>
        <a:lstStyle/>
        <a:p>
          <a:endParaRPr lang="en-US"/>
        </a:p>
      </dgm:t>
    </dgm:pt>
    <dgm:pt modelId="{EAFEB4EF-94B8-4B1F-B1CF-2759C6F1D3F8}">
      <dgm:prSet/>
      <dgm:spPr/>
      <dgm:t>
        <a:bodyPr/>
        <a:lstStyle/>
        <a:p>
          <a:r>
            <a:rPr lang="en-US" dirty="0"/>
            <a:t>Race and Ethnicity in the United States</a:t>
          </a:r>
        </a:p>
      </dgm:t>
    </dgm:pt>
    <dgm:pt modelId="{A7413A6A-6D1C-4B47-A45F-7270855DEB50}" type="parTrans" cxnId="{7823E521-0DFD-4332-A410-58782DA2F596}">
      <dgm:prSet/>
      <dgm:spPr/>
      <dgm:t>
        <a:bodyPr/>
        <a:lstStyle/>
        <a:p>
          <a:endParaRPr lang="en-US"/>
        </a:p>
      </dgm:t>
    </dgm:pt>
    <dgm:pt modelId="{1F93FBC3-4998-4100-8EB1-958C7C82BE28}" type="sibTrans" cxnId="{7823E521-0DFD-4332-A410-58782DA2F596}">
      <dgm:prSet/>
      <dgm:spPr/>
      <dgm:t>
        <a:bodyPr/>
        <a:lstStyle/>
        <a:p>
          <a:endParaRPr lang="en-US"/>
        </a:p>
      </dgm:t>
    </dgm:pt>
    <dgm:pt modelId="{7DF80DAC-DFF1-4E7A-892B-33019CC64FE4}" type="pres">
      <dgm:prSet presAssocID="{3D6AB9B4-A834-44E4-AF5B-A0F73CEC26AB}" presName="linear" presStyleCnt="0">
        <dgm:presLayoutVars>
          <dgm:animLvl val="lvl"/>
          <dgm:resizeHandles val="exact"/>
        </dgm:presLayoutVars>
      </dgm:prSet>
      <dgm:spPr/>
    </dgm:pt>
    <dgm:pt modelId="{59016C4B-CA31-494D-96A4-1FB9BDDB8A59}" type="pres">
      <dgm:prSet presAssocID="{94C0924B-1A74-4A29-9214-9E81F63820B8}" presName="parentText" presStyleLbl="node1" presStyleIdx="0" presStyleCnt="5">
        <dgm:presLayoutVars>
          <dgm:chMax val="0"/>
          <dgm:bulletEnabled val="1"/>
        </dgm:presLayoutVars>
      </dgm:prSet>
      <dgm:spPr/>
    </dgm:pt>
    <dgm:pt modelId="{F3BBFDF5-2E6F-43A7-95E7-EEE81A25350B}" type="pres">
      <dgm:prSet presAssocID="{728406DF-BA61-41A9-AA84-56DD94570C2E}" presName="spacer" presStyleCnt="0"/>
      <dgm:spPr/>
    </dgm:pt>
    <dgm:pt modelId="{D129B321-3A2F-482A-97A6-6B0F7DA422A3}" type="pres">
      <dgm:prSet presAssocID="{14C4E989-9721-4FCC-ADC1-79B94985FC3C}" presName="parentText" presStyleLbl="node1" presStyleIdx="1" presStyleCnt="5">
        <dgm:presLayoutVars>
          <dgm:chMax val="0"/>
          <dgm:bulletEnabled val="1"/>
        </dgm:presLayoutVars>
      </dgm:prSet>
      <dgm:spPr/>
    </dgm:pt>
    <dgm:pt modelId="{968BEC2B-0B28-496F-9A4F-A5BB48CF478F}" type="pres">
      <dgm:prSet presAssocID="{33EEF3B4-63DA-402D-AE2A-921A2CEECBC3}" presName="spacer" presStyleCnt="0"/>
      <dgm:spPr/>
    </dgm:pt>
    <dgm:pt modelId="{CF407797-FB26-49B5-B0DB-31FA00BDBF3D}" type="pres">
      <dgm:prSet presAssocID="{4D8BDA99-505E-4E7D-91E1-256746C829F8}" presName="parentText" presStyleLbl="node1" presStyleIdx="2" presStyleCnt="5">
        <dgm:presLayoutVars>
          <dgm:chMax val="0"/>
          <dgm:bulletEnabled val="1"/>
        </dgm:presLayoutVars>
      </dgm:prSet>
      <dgm:spPr/>
    </dgm:pt>
    <dgm:pt modelId="{7EBD0323-C7F6-496C-8482-D1563460DCBF}" type="pres">
      <dgm:prSet presAssocID="{24504162-A9E5-4966-B088-F3A8E1736EAE}" presName="spacer" presStyleCnt="0"/>
      <dgm:spPr/>
    </dgm:pt>
    <dgm:pt modelId="{76E13BC4-F347-48D6-8501-3BA7EEB83E20}" type="pres">
      <dgm:prSet presAssocID="{328B0B19-F053-4DD4-93CE-547BAD0B54E4}" presName="parentText" presStyleLbl="node1" presStyleIdx="3" presStyleCnt="5">
        <dgm:presLayoutVars>
          <dgm:chMax val="0"/>
          <dgm:bulletEnabled val="1"/>
        </dgm:presLayoutVars>
      </dgm:prSet>
      <dgm:spPr/>
    </dgm:pt>
    <dgm:pt modelId="{7CE751E1-F053-4688-9BC5-1DF45A0CD11E}" type="pres">
      <dgm:prSet presAssocID="{C25DA45B-72D8-49CD-8814-8282130A4E71}" presName="spacer" presStyleCnt="0"/>
      <dgm:spPr/>
    </dgm:pt>
    <dgm:pt modelId="{D3478EDB-C46E-4850-9E9D-1C37FCB19995}" type="pres">
      <dgm:prSet presAssocID="{EAFEB4EF-94B8-4B1F-B1CF-2759C6F1D3F8}" presName="parentText" presStyleLbl="node1" presStyleIdx="4" presStyleCnt="5">
        <dgm:presLayoutVars>
          <dgm:chMax val="0"/>
          <dgm:bulletEnabled val="1"/>
        </dgm:presLayoutVars>
      </dgm:prSet>
      <dgm:spPr/>
    </dgm:pt>
  </dgm:ptLst>
  <dgm:cxnLst>
    <dgm:cxn modelId="{B65AC20C-E392-46DE-A74C-74968F62A634}" type="presOf" srcId="{EAFEB4EF-94B8-4B1F-B1CF-2759C6F1D3F8}" destId="{D3478EDB-C46E-4850-9E9D-1C37FCB19995}" srcOrd="0" destOrd="0" presId="urn:microsoft.com/office/officeart/2005/8/layout/vList2"/>
    <dgm:cxn modelId="{251D0612-D4A0-4937-92C6-5AB6F3C4865D}" srcId="{3D6AB9B4-A834-44E4-AF5B-A0F73CEC26AB}" destId="{14C4E989-9721-4FCC-ADC1-79B94985FC3C}" srcOrd="1" destOrd="0" parTransId="{6D07392B-3D50-4AE2-8296-278FE1FE8347}" sibTransId="{33EEF3B4-63DA-402D-AE2A-921A2CEECBC3}"/>
    <dgm:cxn modelId="{7823E521-0DFD-4332-A410-58782DA2F596}" srcId="{3D6AB9B4-A834-44E4-AF5B-A0F73CEC26AB}" destId="{EAFEB4EF-94B8-4B1F-B1CF-2759C6F1D3F8}" srcOrd="4" destOrd="0" parTransId="{A7413A6A-6D1C-4B47-A45F-7270855DEB50}" sibTransId="{1F93FBC3-4998-4100-8EB1-958C7C82BE28}"/>
    <dgm:cxn modelId="{DF881E48-B6CE-47D5-A2D4-78AC51E5CDA1}" type="presOf" srcId="{4D8BDA99-505E-4E7D-91E1-256746C829F8}" destId="{CF407797-FB26-49B5-B0DB-31FA00BDBF3D}" srcOrd="0" destOrd="0" presId="urn:microsoft.com/office/officeart/2005/8/layout/vList2"/>
    <dgm:cxn modelId="{6035A24C-D3DF-4B71-98A1-7A3287DC859F}" srcId="{3D6AB9B4-A834-44E4-AF5B-A0F73CEC26AB}" destId="{4D8BDA99-505E-4E7D-91E1-256746C829F8}" srcOrd="2" destOrd="0" parTransId="{46FCDCCE-1138-40EC-B321-B88C0A7B4F8E}" sibTransId="{24504162-A9E5-4966-B088-F3A8E1736EAE}"/>
    <dgm:cxn modelId="{62D6AF71-A91F-464E-98F3-25BED8415EEA}" srcId="{3D6AB9B4-A834-44E4-AF5B-A0F73CEC26AB}" destId="{328B0B19-F053-4DD4-93CE-547BAD0B54E4}" srcOrd="3" destOrd="0" parTransId="{3B0E0877-2858-43BC-BB16-A8BC4DCFDF6D}" sibTransId="{C25DA45B-72D8-49CD-8814-8282130A4E71}"/>
    <dgm:cxn modelId="{660DD057-EA2E-44D9-8411-415A13B3C0BF}" type="presOf" srcId="{3D6AB9B4-A834-44E4-AF5B-A0F73CEC26AB}" destId="{7DF80DAC-DFF1-4E7A-892B-33019CC64FE4}" srcOrd="0" destOrd="0" presId="urn:microsoft.com/office/officeart/2005/8/layout/vList2"/>
    <dgm:cxn modelId="{E2EC4D85-128D-4CAB-8709-47681C6368B0}" type="presOf" srcId="{328B0B19-F053-4DD4-93CE-547BAD0B54E4}" destId="{76E13BC4-F347-48D6-8501-3BA7EEB83E20}" srcOrd="0" destOrd="0" presId="urn:microsoft.com/office/officeart/2005/8/layout/vList2"/>
    <dgm:cxn modelId="{64EE7AAB-EECB-4B14-BFC9-D581D9FA586F}" type="presOf" srcId="{14C4E989-9721-4FCC-ADC1-79B94985FC3C}" destId="{D129B321-3A2F-482A-97A6-6B0F7DA422A3}" srcOrd="0" destOrd="0" presId="urn:microsoft.com/office/officeart/2005/8/layout/vList2"/>
    <dgm:cxn modelId="{FA9FD3AD-16F6-47DA-AC82-F5DF9B09924B}" type="presOf" srcId="{94C0924B-1A74-4A29-9214-9E81F63820B8}" destId="{59016C4B-CA31-494D-96A4-1FB9BDDB8A59}" srcOrd="0" destOrd="0" presId="urn:microsoft.com/office/officeart/2005/8/layout/vList2"/>
    <dgm:cxn modelId="{9656CDC9-23E8-4FAE-BFE1-025586BAA45D}" srcId="{3D6AB9B4-A834-44E4-AF5B-A0F73CEC26AB}" destId="{94C0924B-1A74-4A29-9214-9E81F63820B8}" srcOrd="0" destOrd="0" parTransId="{F515ADB6-C45A-47F3-B92B-7573C72C666C}" sibTransId="{728406DF-BA61-41A9-AA84-56DD94570C2E}"/>
    <dgm:cxn modelId="{E72FC538-CE49-4828-BB93-A08C0160C89F}" type="presParOf" srcId="{7DF80DAC-DFF1-4E7A-892B-33019CC64FE4}" destId="{59016C4B-CA31-494D-96A4-1FB9BDDB8A59}" srcOrd="0" destOrd="0" presId="urn:microsoft.com/office/officeart/2005/8/layout/vList2"/>
    <dgm:cxn modelId="{FCAF1387-4C11-4D6A-A004-5779C72D1EEE}" type="presParOf" srcId="{7DF80DAC-DFF1-4E7A-892B-33019CC64FE4}" destId="{F3BBFDF5-2E6F-43A7-95E7-EEE81A25350B}" srcOrd="1" destOrd="0" presId="urn:microsoft.com/office/officeart/2005/8/layout/vList2"/>
    <dgm:cxn modelId="{B5A1D244-464F-497A-9DC2-57FE0B596863}" type="presParOf" srcId="{7DF80DAC-DFF1-4E7A-892B-33019CC64FE4}" destId="{D129B321-3A2F-482A-97A6-6B0F7DA422A3}" srcOrd="2" destOrd="0" presId="urn:microsoft.com/office/officeart/2005/8/layout/vList2"/>
    <dgm:cxn modelId="{313A2603-9A30-49B8-AC33-F47A275F2A2E}" type="presParOf" srcId="{7DF80DAC-DFF1-4E7A-892B-33019CC64FE4}" destId="{968BEC2B-0B28-496F-9A4F-A5BB48CF478F}" srcOrd="3" destOrd="0" presId="urn:microsoft.com/office/officeart/2005/8/layout/vList2"/>
    <dgm:cxn modelId="{6EF12046-440F-4B9F-9D8A-AEFDF691CED1}" type="presParOf" srcId="{7DF80DAC-DFF1-4E7A-892B-33019CC64FE4}" destId="{CF407797-FB26-49B5-B0DB-31FA00BDBF3D}" srcOrd="4" destOrd="0" presId="urn:microsoft.com/office/officeart/2005/8/layout/vList2"/>
    <dgm:cxn modelId="{5EEE14EE-06C7-4F52-87A4-60A347216A36}" type="presParOf" srcId="{7DF80DAC-DFF1-4E7A-892B-33019CC64FE4}" destId="{7EBD0323-C7F6-496C-8482-D1563460DCBF}" srcOrd="5" destOrd="0" presId="urn:microsoft.com/office/officeart/2005/8/layout/vList2"/>
    <dgm:cxn modelId="{F5B1144F-E3C7-4D04-854E-4D15646B4CC7}" type="presParOf" srcId="{7DF80DAC-DFF1-4E7A-892B-33019CC64FE4}" destId="{76E13BC4-F347-48D6-8501-3BA7EEB83E20}" srcOrd="6" destOrd="0" presId="urn:microsoft.com/office/officeart/2005/8/layout/vList2"/>
    <dgm:cxn modelId="{E449BC7B-5218-475C-9C9F-D90AC64987DA}" type="presParOf" srcId="{7DF80DAC-DFF1-4E7A-892B-33019CC64FE4}" destId="{7CE751E1-F053-4688-9BC5-1DF45A0CD11E}" srcOrd="7" destOrd="0" presId="urn:microsoft.com/office/officeart/2005/8/layout/vList2"/>
    <dgm:cxn modelId="{359E2245-16DA-4E17-97D6-0A6192C98236}" type="presParOf" srcId="{7DF80DAC-DFF1-4E7A-892B-33019CC64FE4}" destId="{D3478EDB-C46E-4850-9E9D-1C37FCB19995}"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016C4B-CA31-494D-96A4-1FB9BDDB8A59}">
      <dsp:nvSpPr>
        <dsp:cNvPr id="0" name=""/>
        <dsp:cNvSpPr/>
      </dsp:nvSpPr>
      <dsp:spPr>
        <a:xfrm>
          <a:off x="0" y="82006"/>
          <a:ext cx="5344658" cy="10725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Racial, Ethnic, and Minority Groups</a:t>
          </a:r>
        </a:p>
      </dsp:txBody>
      <dsp:txXfrm>
        <a:off x="52359" y="134365"/>
        <a:ext cx="5239940" cy="967861"/>
      </dsp:txXfrm>
    </dsp:sp>
    <dsp:sp modelId="{D129B321-3A2F-482A-97A6-6B0F7DA422A3}">
      <dsp:nvSpPr>
        <dsp:cNvPr id="0" name=""/>
        <dsp:cNvSpPr/>
      </dsp:nvSpPr>
      <dsp:spPr>
        <a:xfrm>
          <a:off x="0" y="1232345"/>
          <a:ext cx="5344658" cy="10725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Stereotypes, Prejudice, and Discrimination</a:t>
          </a:r>
        </a:p>
      </dsp:txBody>
      <dsp:txXfrm>
        <a:off x="52359" y="1284704"/>
        <a:ext cx="5239940" cy="967861"/>
      </dsp:txXfrm>
    </dsp:sp>
    <dsp:sp modelId="{CF407797-FB26-49B5-B0DB-31FA00BDBF3D}">
      <dsp:nvSpPr>
        <dsp:cNvPr id="0" name=""/>
        <dsp:cNvSpPr/>
      </dsp:nvSpPr>
      <dsp:spPr>
        <a:xfrm>
          <a:off x="0" y="2382684"/>
          <a:ext cx="5344658" cy="10725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Theories of Race and Ethnicity</a:t>
          </a:r>
        </a:p>
      </dsp:txBody>
      <dsp:txXfrm>
        <a:off x="52359" y="2435043"/>
        <a:ext cx="5239940" cy="967861"/>
      </dsp:txXfrm>
    </dsp:sp>
    <dsp:sp modelId="{76E13BC4-F347-48D6-8501-3BA7EEB83E20}">
      <dsp:nvSpPr>
        <dsp:cNvPr id="0" name=""/>
        <dsp:cNvSpPr/>
      </dsp:nvSpPr>
      <dsp:spPr>
        <a:xfrm>
          <a:off x="0" y="3533024"/>
          <a:ext cx="5344658" cy="10725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Intergroup Relationships</a:t>
          </a:r>
        </a:p>
      </dsp:txBody>
      <dsp:txXfrm>
        <a:off x="52359" y="3585383"/>
        <a:ext cx="5239940" cy="967861"/>
      </dsp:txXfrm>
    </dsp:sp>
    <dsp:sp modelId="{D3478EDB-C46E-4850-9E9D-1C37FCB19995}">
      <dsp:nvSpPr>
        <dsp:cNvPr id="0" name=""/>
        <dsp:cNvSpPr/>
      </dsp:nvSpPr>
      <dsp:spPr>
        <a:xfrm>
          <a:off x="0" y="4683363"/>
          <a:ext cx="5344658" cy="10725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Race and Ethnicity in the United States</a:t>
          </a:r>
        </a:p>
      </dsp:txBody>
      <dsp:txXfrm>
        <a:off x="52359" y="4735722"/>
        <a:ext cx="5239940" cy="96786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DBB94B8-C3F3-4B0C-87E8-4B4E5728909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F22041D5-42CE-460A-863F-BD41A4BDCD4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3C5140B-C4D5-41D8-B3F4-2513A1FCB2C7}" type="datetimeFigureOut">
              <a:rPr lang="en-US" smtClean="0"/>
              <a:t>10/8/2023</a:t>
            </a:fld>
            <a:endParaRPr lang="en-US"/>
          </a:p>
        </p:txBody>
      </p:sp>
      <p:sp>
        <p:nvSpPr>
          <p:cNvPr id="4" name="Footer Placeholder 3">
            <a:extLst>
              <a:ext uri="{FF2B5EF4-FFF2-40B4-BE49-F238E27FC236}">
                <a16:creationId xmlns:a16="http://schemas.microsoft.com/office/drawing/2014/main" id="{9E388D83-A409-4D3D-8396-3BEA29EC811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3F00226-A5EA-4FCA-ACCD-7AACECDCA09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06AAE02-D557-4755-98E9-DA71A0BFFDBC}" type="slidenum">
              <a:rPr lang="en-US" smtClean="0"/>
              <a:t>‹#›</a:t>
            </a:fld>
            <a:endParaRPr lang="en-US"/>
          </a:p>
        </p:txBody>
      </p:sp>
    </p:spTree>
    <p:extLst>
      <p:ext uri="{BB962C8B-B14F-4D97-AF65-F5344CB8AC3E}">
        <p14:creationId xmlns:p14="http://schemas.microsoft.com/office/powerpoint/2010/main" val="13665724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3180DE-8D1E-4D17-97FE-C5AE264180B0}" type="datetimeFigureOut">
              <a:rPr lang="en-US" smtClean="0"/>
              <a:t>10/8/2023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E05B8B-321E-4E86-A4CA-0B4A9BE10FD2}" type="slidenum">
              <a:rPr lang="en-US" smtClean="0"/>
              <a:t>‹#›</a:t>
            </a:fld>
            <a:endParaRPr lang="en-US" dirty="0"/>
          </a:p>
        </p:txBody>
      </p:sp>
    </p:spTree>
    <p:extLst>
      <p:ext uri="{BB962C8B-B14F-4D97-AF65-F5344CB8AC3E}">
        <p14:creationId xmlns:p14="http://schemas.microsoft.com/office/powerpoint/2010/main" val="3260137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A3E34-D99A-425C-ABA9-5C20CF86EB3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C670E68-AAC6-40DF-9504-19F58933C6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1098ABA-1172-4DD7-BC46-BFE289AD927A}"/>
              </a:ext>
            </a:extLst>
          </p:cNvPr>
          <p:cNvSpPr>
            <a:spLocks noGrp="1"/>
          </p:cNvSpPr>
          <p:nvPr>
            <p:ph type="dt" sz="half" idx="10"/>
          </p:nvPr>
        </p:nvSpPr>
        <p:spPr/>
        <p:txBody>
          <a:bodyPr/>
          <a:lstStyle/>
          <a:p>
            <a:fld id="{C712EEB2-9916-46C2-839F-89912F2C33DC}" type="datetime1">
              <a:rPr lang="en-US" smtClean="0"/>
              <a:t>10/8/2023</a:t>
            </a:fld>
            <a:endParaRPr lang="en-US" dirty="0"/>
          </a:p>
        </p:txBody>
      </p:sp>
      <p:sp>
        <p:nvSpPr>
          <p:cNvPr id="5" name="Footer Placeholder 4">
            <a:extLst>
              <a:ext uri="{FF2B5EF4-FFF2-40B4-BE49-F238E27FC236}">
                <a16:creationId xmlns:a16="http://schemas.microsoft.com/office/drawing/2014/main" id="{59F0CC0A-142B-411C-A2D6-1E9187B3BFE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85174AD-E4F7-44CB-A805-7D0033B2453F}"/>
              </a:ext>
            </a:extLst>
          </p:cNvPr>
          <p:cNvSpPr>
            <a:spLocks noGrp="1"/>
          </p:cNvSpPr>
          <p:nvPr>
            <p:ph type="sldNum" sz="quarter" idx="12"/>
          </p:nvPr>
        </p:nvSpPr>
        <p:spPr/>
        <p:txBody>
          <a:bodyPr/>
          <a:lstStyle/>
          <a:p>
            <a:fld id="{564A056B-E13F-40B7-9300-AB51B8EB7230}" type="slidenum">
              <a:rPr lang="en-US" smtClean="0"/>
              <a:t>‹#›</a:t>
            </a:fld>
            <a:endParaRPr lang="en-US" dirty="0"/>
          </a:p>
        </p:txBody>
      </p:sp>
    </p:spTree>
    <p:extLst>
      <p:ext uri="{BB962C8B-B14F-4D97-AF65-F5344CB8AC3E}">
        <p14:creationId xmlns:p14="http://schemas.microsoft.com/office/powerpoint/2010/main" val="2570745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EBB56-6449-4C61-9F69-42507EC1C81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7A758C6-4F31-46DA-9ABE-4085A3B17C5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F84AEE-75B2-4904-91F7-1F22ED0FE7B5}"/>
              </a:ext>
            </a:extLst>
          </p:cNvPr>
          <p:cNvSpPr>
            <a:spLocks noGrp="1"/>
          </p:cNvSpPr>
          <p:nvPr>
            <p:ph type="dt" sz="half" idx="10"/>
          </p:nvPr>
        </p:nvSpPr>
        <p:spPr/>
        <p:txBody>
          <a:bodyPr/>
          <a:lstStyle/>
          <a:p>
            <a:fld id="{658C1661-5182-4129-AC89-A215E2E79027}" type="datetime1">
              <a:rPr lang="en-US" smtClean="0"/>
              <a:t>10/8/2023</a:t>
            </a:fld>
            <a:endParaRPr lang="en-US" dirty="0"/>
          </a:p>
        </p:txBody>
      </p:sp>
      <p:sp>
        <p:nvSpPr>
          <p:cNvPr id="5" name="Footer Placeholder 4">
            <a:extLst>
              <a:ext uri="{FF2B5EF4-FFF2-40B4-BE49-F238E27FC236}">
                <a16:creationId xmlns:a16="http://schemas.microsoft.com/office/drawing/2014/main" id="{E9A50D29-070F-47E8-ABB3-395F13E48C8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BB9F768-0B14-4937-9512-319121BCAF2E}"/>
              </a:ext>
            </a:extLst>
          </p:cNvPr>
          <p:cNvSpPr>
            <a:spLocks noGrp="1"/>
          </p:cNvSpPr>
          <p:nvPr>
            <p:ph type="sldNum" sz="quarter" idx="12"/>
          </p:nvPr>
        </p:nvSpPr>
        <p:spPr/>
        <p:txBody>
          <a:bodyPr/>
          <a:lstStyle/>
          <a:p>
            <a:fld id="{564A056B-E13F-40B7-9300-AB51B8EB7230}" type="slidenum">
              <a:rPr lang="en-US" smtClean="0"/>
              <a:t>‹#›</a:t>
            </a:fld>
            <a:endParaRPr lang="en-US" dirty="0"/>
          </a:p>
        </p:txBody>
      </p:sp>
    </p:spTree>
    <p:extLst>
      <p:ext uri="{BB962C8B-B14F-4D97-AF65-F5344CB8AC3E}">
        <p14:creationId xmlns:p14="http://schemas.microsoft.com/office/powerpoint/2010/main" val="275982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7A4DA4-0E5C-4EA6-9C20-3B4C77268AD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58BEB27-ED9B-426D-8EEE-7D5F00F61D7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609683-69EE-466B-A747-CF4515F47184}"/>
              </a:ext>
            </a:extLst>
          </p:cNvPr>
          <p:cNvSpPr>
            <a:spLocks noGrp="1"/>
          </p:cNvSpPr>
          <p:nvPr>
            <p:ph type="dt" sz="half" idx="10"/>
          </p:nvPr>
        </p:nvSpPr>
        <p:spPr/>
        <p:txBody>
          <a:bodyPr/>
          <a:lstStyle/>
          <a:p>
            <a:fld id="{D2D84128-A0CD-434A-9789-E5D8E43D5BCE}" type="datetime1">
              <a:rPr lang="en-US" smtClean="0"/>
              <a:t>10/8/2023</a:t>
            </a:fld>
            <a:endParaRPr lang="en-US" dirty="0"/>
          </a:p>
        </p:txBody>
      </p:sp>
      <p:sp>
        <p:nvSpPr>
          <p:cNvPr id="5" name="Footer Placeholder 4">
            <a:extLst>
              <a:ext uri="{FF2B5EF4-FFF2-40B4-BE49-F238E27FC236}">
                <a16:creationId xmlns:a16="http://schemas.microsoft.com/office/drawing/2014/main" id="{8957F466-60F3-4BCB-BAFD-83B851689A7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36B91EE-C19A-48D0-92E6-12A1FB9E8ABE}"/>
              </a:ext>
            </a:extLst>
          </p:cNvPr>
          <p:cNvSpPr>
            <a:spLocks noGrp="1"/>
          </p:cNvSpPr>
          <p:nvPr>
            <p:ph type="sldNum" sz="quarter" idx="12"/>
          </p:nvPr>
        </p:nvSpPr>
        <p:spPr/>
        <p:txBody>
          <a:bodyPr/>
          <a:lstStyle/>
          <a:p>
            <a:fld id="{564A056B-E13F-40B7-9300-AB51B8EB7230}" type="slidenum">
              <a:rPr lang="en-US" smtClean="0"/>
              <a:t>‹#›</a:t>
            </a:fld>
            <a:endParaRPr lang="en-US" dirty="0"/>
          </a:p>
        </p:txBody>
      </p:sp>
    </p:spTree>
    <p:extLst>
      <p:ext uri="{BB962C8B-B14F-4D97-AF65-F5344CB8AC3E}">
        <p14:creationId xmlns:p14="http://schemas.microsoft.com/office/powerpoint/2010/main" val="3577378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5ABC1-5893-429B-BC38-86B0F12309A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F05994-CFA9-4295-ADDD-782D09D4326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00E35B-47D0-4A39-9C21-F487D1F813CB}"/>
              </a:ext>
            </a:extLst>
          </p:cNvPr>
          <p:cNvSpPr>
            <a:spLocks noGrp="1"/>
          </p:cNvSpPr>
          <p:nvPr>
            <p:ph type="dt" sz="half" idx="10"/>
          </p:nvPr>
        </p:nvSpPr>
        <p:spPr/>
        <p:txBody>
          <a:bodyPr/>
          <a:lstStyle/>
          <a:p>
            <a:fld id="{E1371A58-A044-4B9E-A93D-49F2F9EF28E0}" type="datetime1">
              <a:rPr lang="en-US" smtClean="0"/>
              <a:t>10/8/2023</a:t>
            </a:fld>
            <a:endParaRPr lang="en-US" dirty="0"/>
          </a:p>
        </p:txBody>
      </p:sp>
      <p:sp>
        <p:nvSpPr>
          <p:cNvPr id="5" name="Footer Placeholder 4">
            <a:extLst>
              <a:ext uri="{FF2B5EF4-FFF2-40B4-BE49-F238E27FC236}">
                <a16:creationId xmlns:a16="http://schemas.microsoft.com/office/drawing/2014/main" id="{BAB27A19-728E-4475-90FB-F6573B52361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3453425-9E95-460F-89A4-8D27BDD50D29}"/>
              </a:ext>
            </a:extLst>
          </p:cNvPr>
          <p:cNvSpPr>
            <a:spLocks noGrp="1"/>
          </p:cNvSpPr>
          <p:nvPr>
            <p:ph type="sldNum" sz="quarter" idx="12"/>
          </p:nvPr>
        </p:nvSpPr>
        <p:spPr/>
        <p:txBody>
          <a:bodyPr/>
          <a:lstStyle/>
          <a:p>
            <a:fld id="{564A056B-E13F-40B7-9300-AB51B8EB7230}" type="slidenum">
              <a:rPr lang="en-US" smtClean="0"/>
              <a:t>‹#›</a:t>
            </a:fld>
            <a:endParaRPr lang="en-US" dirty="0"/>
          </a:p>
        </p:txBody>
      </p:sp>
    </p:spTree>
    <p:extLst>
      <p:ext uri="{BB962C8B-B14F-4D97-AF65-F5344CB8AC3E}">
        <p14:creationId xmlns:p14="http://schemas.microsoft.com/office/powerpoint/2010/main" val="1829428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79D6A-E0E9-41F1-A8D2-E374CE0838D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03314F-820A-4F5B-AB10-E4F0E98EC4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F73BB43-05DD-4A64-B65D-F0A06A751007}"/>
              </a:ext>
            </a:extLst>
          </p:cNvPr>
          <p:cNvSpPr>
            <a:spLocks noGrp="1"/>
          </p:cNvSpPr>
          <p:nvPr>
            <p:ph type="dt" sz="half" idx="10"/>
          </p:nvPr>
        </p:nvSpPr>
        <p:spPr/>
        <p:txBody>
          <a:bodyPr/>
          <a:lstStyle/>
          <a:p>
            <a:fld id="{E748FA6E-4F89-4005-8D58-C181FE81EBC6}" type="datetime1">
              <a:rPr lang="en-US" smtClean="0"/>
              <a:t>10/8/2023</a:t>
            </a:fld>
            <a:endParaRPr lang="en-US" dirty="0"/>
          </a:p>
        </p:txBody>
      </p:sp>
      <p:sp>
        <p:nvSpPr>
          <p:cNvPr id="5" name="Footer Placeholder 4">
            <a:extLst>
              <a:ext uri="{FF2B5EF4-FFF2-40B4-BE49-F238E27FC236}">
                <a16:creationId xmlns:a16="http://schemas.microsoft.com/office/drawing/2014/main" id="{B17CF05A-3BFB-4302-9A91-9758641D932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7438F0F-3197-4B8D-8A0B-8A475B2CA74B}"/>
              </a:ext>
            </a:extLst>
          </p:cNvPr>
          <p:cNvSpPr>
            <a:spLocks noGrp="1"/>
          </p:cNvSpPr>
          <p:nvPr>
            <p:ph type="sldNum" sz="quarter" idx="12"/>
          </p:nvPr>
        </p:nvSpPr>
        <p:spPr/>
        <p:txBody>
          <a:bodyPr/>
          <a:lstStyle/>
          <a:p>
            <a:fld id="{564A056B-E13F-40B7-9300-AB51B8EB7230}" type="slidenum">
              <a:rPr lang="en-US" smtClean="0"/>
              <a:t>‹#›</a:t>
            </a:fld>
            <a:endParaRPr lang="en-US" dirty="0"/>
          </a:p>
        </p:txBody>
      </p:sp>
    </p:spTree>
    <p:extLst>
      <p:ext uri="{BB962C8B-B14F-4D97-AF65-F5344CB8AC3E}">
        <p14:creationId xmlns:p14="http://schemas.microsoft.com/office/powerpoint/2010/main" val="2155735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975E4-E797-4670-B9A4-89AD3532B4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76813B-C923-459A-8E8F-D277017C6AB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ADF73E8-ECED-48B4-AA51-A62A830175D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3FE4383-D340-45A7-AF86-F4A62212D9E7}"/>
              </a:ext>
            </a:extLst>
          </p:cNvPr>
          <p:cNvSpPr>
            <a:spLocks noGrp="1"/>
          </p:cNvSpPr>
          <p:nvPr>
            <p:ph type="dt" sz="half" idx="10"/>
          </p:nvPr>
        </p:nvSpPr>
        <p:spPr/>
        <p:txBody>
          <a:bodyPr/>
          <a:lstStyle/>
          <a:p>
            <a:fld id="{284C9CC5-47EF-48AE-BCD5-7ADEC0FAD352}" type="datetime1">
              <a:rPr lang="en-US" smtClean="0"/>
              <a:t>10/8/2023</a:t>
            </a:fld>
            <a:endParaRPr lang="en-US" dirty="0"/>
          </a:p>
        </p:txBody>
      </p:sp>
      <p:sp>
        <p:nvSpPr>
          <p:cNvPr id="6" name="Footer Placeholder 5">
            <a:extLst>
              <a:ext uri="{FF2B5EF4-FFF2-40B4-BE49-F238E27FC236}">
                <a16:creationId xmlns:a16="http://schemas.microsoft.com/office/drawing/2014/main" id="{A62BE1E3-D28D-4FD1-A734-49CBA109873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D038EC0-3032-4361-B689-0E843BC498C5}"/>
              </a:ext>
            </a:extLst>
          </p:cNvPr>
          <p:cNvSpPr>
            <a:spLocks noGrp="1"/>
          </p:cNvSpPr>
          <p:nvPr>
            <p:ph type="sldNum" sz="quarter" idx="12"/>
          </p:nvPr>
        </p:nvSpPr>
        <p:spPr/>
        <p:txBody>
          <a:bodyPr/>
          <a:lstStyle/>
          <a:p>
            <a:fld id="{564A056B-E13F-40B7-9300-AB51B8EB7230}" type="slidenum">
              <a:rPr lang="en-US" smtClean="0"/>
              <a:t>‹#›</a:t>
            </a:fld>
            <a:endParaRPr lang="en-US" dirty="0"/>
          </a:p>
        </p:txBody>
      </p:sp>
    </p:spTree>
    <p:extLst>
      <p:ext uri="{BB962C8B-B14F-4D97-AF65-F5344CB8AC3E}">
        <p14:creationId xmlns:p14="http://schemas.microsoft.com/office/powerpoint/2010/main" val="3425966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0A1D5-2663-4F0C-9724-BDB011AE6DC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032E780-B71C-4599-AE1D-21DDADB778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04594FE-7257-415B-BBC4-2399B6E0B14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13A09D0-D3A4-404B-A936-F6915BD111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7E6433C-FACE-4F8D-9EC5-B0F3E977BF1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8305DF1-6C90-4F60-957D-E90BBDB650F9}"/>
              </a:ext>
            </a:extLst>
          </p:cNvPr>
          <p:cNvSpPr>
            <a:spLocks noGrp="1"/>
          </p:cNvSpPr>
          <p:nvPr>
            <p:ph type="dt" sz="half" idx="10"/>
          </p:nvPr>
        </p:nvSpPr>
        <p:spPr/>
        <p:txBody>
          <a:bodyPr/>
          <a:lstStyle/>
          <a:p>
            <a:fld id="{BDAA5116-4A28-40E7-B251-D3240453B550}" type="datetime1">
              <a:rPr lang="en-US" smtClean="0"/>
              <a:t>10/8/2023</a:t>
            </a:fld>
            <a:endParaRPr lang="en-US" dirty="0"/>
          </a:p>
        </p:txBody>
      </p:sp>
      <p:sp>
        <p:nvSpPr>
          <p:cNvPr id="8" name="Footer Placeholder 7">
            <a:extLst>
              <a:ext uri="{FF2B5EF4-FFF2-40B4-BE49-F238E27FC236}">
                <a16:creationId xmlns:a16="http://schemas.microsoft.com/office/drawing/2014/main" id="{3B9A2415-D647-49D8-A3A4-A3D271C0D49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49E45041-BD40-416B-AD32-853F2DA9A8FD}"/>
              </a:ext>
            </a:extLst>
          </p:cNvPr>
          <p:cNvSpPr>
            <a:spLocks noGrp="1"/>
          </p:cNvSpPr>
          <p:nvPr>
            <p:ph type="sldNum" sz="quarter" idx="12"/>
          </p:nvPr>
        </p:nvSpPr>
        <p:spPr/>
        <p:txBody>
          <a:bodyPr/>
          <a:lstStyle/>
          <a:p>
            <a:fld id="{564A056B-E13F-40B7-9300-AB51B8EB7230}" type="slidenum">
              <a:rPr lang="en-US" smtClean="0"/>
              <a:t>‹#›</a:t>
            </a:fld>
            <a:endParaRPr lang="en-US" dirty="0"/>
          </a:p>
        </p:txBody>
      </p:sp>
    </p:spTree>
    <p:extLst>
      <p:ext uri="{BB962C8B-B14F-4D97-AF65-F5344CB8AC3E}">
        <p14:creationId xmlns:p14="http://schemas.microsoft.com/office/powerpoint/2010/main" val="57433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CBF7B-CF21-4EFD-AAA2-CE6E3C55F63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EC5EE22-ECED-4B66-844C-DBFD7F8670B6}"/>
              </a:ext>
            </a:extLst>
          </p:cNvPr>
          <p:cNvSpPr>
            <a:spLocks noGrp="1"/>
          </p:cNvSpPr>
          <p:nvPr>
            <p:ph type="dt" sz="half" idx="10"/>
          </p:nvPr>
        </p:nvSpPr>
        <p:spPr/>
        <p:txBody>
          <a:bodyPr/>
          <a:lstStyle/>
          <a:p>
            <a:fld id="{2B9EE2A5-510C-4A09-80BD-CABAD0757CFD}" type="datetime1">
              <a:rPr lang="en-US" smtClean="0"/>
              <a:t>10/8/2023</a:t>
            </a:fld>
            <a:endParaRPr lang="en-US" dirty="0"/>
          </a:p>
        </p:txBody>
      </p:sp>
      <p:sp>
        <p:nvSpPr>
          <p:cNvPr id="4" name="Footer Placeholder 3">
            <a:extLst>
              <a:ext uri="{FF2B5EF4-FFF2-40B4-BE49-F238E27FC236}">
                <a16:creationId xmlns:a16="http://schemas.microsoft.com/office/drawing/2014/main" id="{CF9CC4F2-7B78-49B5-924A-C5FB5771FB4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D5381D8-F538-4F62-9F0C-D99DE302619C}"/>
              </a:ext>
            </a:extLst>
          </p:cNvPr>
          <p:cNvSpPr>
            <a:spLocks noGrp="1"/>
          </p:cNvSpPr>
          <p:nvPr>
            <p:ph type="sldNum" sz="quarter" idx="12"/>
          </p:nvPr>
        </p:nvSpPr>
        <p:spPr/>
        <p:txBody>
          <a:bodyPr/>
          <a:lstStyle/>
          <a:p>
            <a:fld id="{564A056B-E13F-40B7-9300-AB51B8EB7230}" type="slidenum">
              <a:rPr lang="en-US" smtClean="0"/>
              <a:t>‹#›</a:t>
            </a:fld>
            <a:endParaRPr lang="en-US" dirty="0"/>
          </a:p>
        </p:txBody>
      </p:sp>
    </p:spTree>
    <p:extLst>
      <p:ext uri="{BB962C8B-B14F-4D97-AF65-F5344CB8AC3E}">
        <p14:creationId xmlns:p14="http://schemas.microsoft.com/office/powerpoint/2010/main" val="1218318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44342AC-8738-460E-B883-3A406FC82A7D}"/>
              </a:ext>
            </a:extLst>
          </p:cNvPr>
          <p:cNvSpPr>
            <a:spLocks noGrp="1"/>
          </p:cNvSpPr>
          <p:nvPr>
            <p:ph type="dt" sz="half" idx="10"/>
          </p:nvPr>
        </p:nvSpPr>
        <p:spPr/>
        <p:txBody>
          <a:bodyPr/>
          <a:lstStyle/>
          <a:p>
            <a:fld id="{46304EFE-C094-424B-917C-7BEE07DA7893}" type="datetime1">
              <a:rPr lang="en-US" smtClean="0"/>
              <a:t>10/8/2023</a:t>
            </a:fld>
            <a:endParaRPr lang="en-US" dirty="0"/>
          </a:p>
        </p:txBody>
      </p:sp>
      <p:sp>
        <p:nvSpPr>
          <p:cNvPr id="3" name="Footer Placeholder 2">
            <a:extLst>
              <a:ext uri="{FF2B5EF4-FFF2-40B4-BE49-F238E27FC236}">
                <a16:creationId xmlns:a16="http://schemas.microsoft.com/office/drawing/2014/main" id="{B3BBED8F-E7E8-460C-9328-C537477C95D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8185867-2472-4C03-8E59-A796B7582D82}"/>
              </a:ext>
            </a:extLst>
          </p:cNvPr>
          <p:cNvSpPr>
            <a:spLocks noGrp="1"/>
          </p:cNvSpPr>
          <p:nvPr>
            <p:ph type="sldNum" sz="quarter" idx="12"/>
          </p:nvPr>
        </p:nvSpPr>
        <p:spPr/>
        <p:txBody>
          <a:bodyPr/>
          <a:lstStyle/>
          <a:p>
            <a:fld id="{564A056B-E13F-40B7-9300-AB51B8EB7230}" type="slidenum">
              <a:rPr lang="en-US" smtClean="0"/>
              <a:t>‹#›</a:t>
            </a:fld>
            <a:endParaRPr lang="en-US" dirty="0"/>
          </a:p>
        </p:txBody>
      </p:sp>
    </p:spTree>
    <p:extLst>
      <p:ext uri="{BB962C8B-B14F-4D97-AF65-F5344CB8AC3E}">
        <p14:creationId xmlns:p14="http://schemas.microsoft.com/office/powerpoint/2010/main" val="3772929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C4816-96CB-47FC-B972-575FA13B7B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CC2DEE-4CC4-4DAA-806D-498F990CA9C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33F2B4-48FD-4791-A8D8-6459A5D51C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91673E-DEB6-4586-A059-D693E5660E4F}"/>
              </a:ext>
            </a:extLst>
          </p:cNvPr>
          <p:cNvSpPr>
            <a:spLocks noGrp="1"/>
          </p:cNvSpPr>
          <p:nvPr>
            <p:ph type="dt" sz="half" idx="10"/>
          </p:nvPr>
        </p:nvSpPr>
        <p:spPr/>
        <p:txBody>
          <a:bodyPr/>
          <a:lstStyle/>
          <a:p>
            <a:fld id="{6F78F079-C5CE-4016-92DE-9B6288A83F97}" type="datetime1">
              <a:rPr lang="en-US" smtClean="0"/>
              <a:t>10/8/2023</a:t>
            </a:fld>
            <a:endParaRPr lang="en-US" dirty="0"/>
          </a:p>
        </p:txBody>
      </p:sp>
      <p:sp>
        <p:nvSpPr>
          <p:cNvPr id="6" name="Footer Placeholder 5">
            <a:extLst>
              <a:ext uri="{FF2B5EF4-FFF2-40B4-BE49-F238E27FC236}">
                <a16:creationId xmlns:a16="http://schemas.microsoft.com/office/drawing/2014/main" id="{F99D1E74-9457-4649-8CE3-2D1C420A7D5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388B069-B3E3-4978-B8E5-66445B3A2B60}"/>
              </a:ext>
            </a:extLst>
          </p:cNvPr>
          <p:cNvSpPr>
            <a:spLocks noGrp="1"/>
          </p:cNvSpPr>
          <p:nvPr>
            <p:ph type="sldNum" sz="quarter" idx="12"/>
          </p:nvPr>
        </p:nvSpPr>
        <p:spPr/>
        <p:txBody>
          <a:bodyPr/>
          <a:lstStyle/>
          <a:p>
            <a:fld id="{564A056B-E13F-40B7-9300-AB51B8EB7230}" type="slidenum">
              <a:rPr lang="en-US" smtClean="0"/>
              <a:t>‹#›</a:t>
            </a:fld>
            <a:endParaRPr lang="en-US" dirty="0"/>
          </a:p>
        </p:txBody>
      </p:sp>
    </p:spTree>
    <p:extLst>
      <p:ext uri="{BB962C8B-B14F-4D97-AF65-F5344CB8AC3E}">
        <p14:creationId xmlns:p14="http://schemas.microsoft.com/office/powerpoint/2010/main" val="724438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32FC1-178A-41E0-B3B6-0AB0F8EE6E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C846E9A-FDAE-49A1-80C4-E91F540757E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0C4AED62-0144-463B-A570-22EDB50DD8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8C2873-079E-4CC5-AE38-55E41BBB1A1E}"/>
              </a:ext>
            </a:extLst>
          </p:cNvPr>
          <p:cNvSpPr>
            <a:spLocks noGrp="1"/>
          </p:cNvSpPr>
          <p:nvPr>
            <p:ph type="dt" sz="half" idx="10"/>
          </p:nvPr>
        </p:nvSpPr>
        <p:spPr/>
        <p:txBody>
          <a:bodyPr/>
          <a:lstStyle/>
          <a:p>
            <a:fld id="{A9EDB44F-F876-4AD9-91C9-529344D7066E}" type="datetime1">
              <a:rPr lang="en-US" smtClean="0"/>
              <a:t>10/8/2023</a:t>
            </a:fld>
            <a:endParaRPr lang="en-US" dirty="0"/>
          </a:p>
        </p:txBody>
      </p:sp>
      <p:sp>
        <p:nvSpPr>
          <p:cNvPr id="6" name="Footer Placeholder 5">
            <a:extLst>
              <a:ext uri="{FF2B5EF4-FFF2-40B4-BE49-F238E27FC236}">
                <a16:creationId xmlns:a16="http://schemas.microsoft.com/office/drawing/2014/main" id="{A259DEFF-E10B-486E-A4F8-BE4FF9E6B79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68A5235-77B9-4CF3-9116-C9018376C09D}"/>
              </a:ext>
            </a:extLst>
          </p:cNvPr>
          <p:cNvSpPr>
            <a:spLocks noGrp="1"/>
          </p:cNvSpPr>
          <p:nvPr>
            <p:ph type="sldNum" sz="quarter" idx="12"/>
          </p:nvPr>
        </p:nvSpPr>
        <p:spPr/>
        <p:txBody>
          <a:bodyPr/>
          <a:lstStyle/>
          <a:p>
            <a:fld id="{564A056B-E13F-40B7-9300-AB51B8EB7230}" type="slidenum">
              <a:rPr lang="en-US" smtClean="0"/>
              <a:t>‹#›</a:t>
            </a:fld>
            <a:endParaRPr lang="en-US" dirty="0"/>
          </a:p>
        </p:txBody>
      </p:sp>
    </p:spTree>
    <p:extLst>
      <p:ext uri="{BB962C8B-B14F-4D97-AF65-F5344CB8AC3E}">
        <p14:creationId xmlns:p14="http://schemas.microsoft.com/office/powerpoint/2010/main" val="3941792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DCBE65-6C4D-4329-8297-2848938B83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A3832EB-7698-4666-BE25-332125097A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31E384-9606-4C8C-B918-979E34BFFE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28AA83-B927-4E69-B3CF-1C1D63C3386C}" type="datetime1">
              <a:rPr lang="en-US" smtClean="0"/>
              <a:t>10/8/2023</a:t>
            </a:fld>
            <a:endParaRPr lang="en-US" dirty="0"/>
          </a:p>
        </p:txBody>
      </p:sp>
      <p:sp>
        <p:nvSpPr>
          <p:cNvPr id="5" name="Footer Placeholder 4">
            <a:extLst>
              <a:ext uri="{FF2B5EF4-FFF2-40B4-BE49-F238E27FC236}">
                <a16:creationId xmlns:a16="http://schemas.microsoft.com/office/drawing/2014/main" id="{A0562F92-C7A0-4A31-BBA6-F3E13FED91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A689EE6-4E5D-4D6D-BD95-C2D9CCF718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4A056B-E13F-40B7-9300-AB51B8EB7230}" type="slidenum">
              <a:rPr lang="en-US" smtClean="0"/>
              <a:t>‹#›</a:t>
            </a:fld>
            <a:endParaRPr lang="en-US" dirty="0"/>
          </a:p>
        </p:txBody>
      </p:sp>
    </p:spTree>
    <p:extLst>
      <p:ext uri="{BB962C8B-B14F-4D97-AF65-F5344CB8AC3E}">
        <p14:creationId xmlns:p14="http://schemas.microsoft.com/office/powerpoint/2010/main" val="18383560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11" Type="http://schemas.openxmlformats.org/officeDocument/2006/relationships/image" Target="../media/image11.jpeg"/><Relationship Id="rId5" Type="http://schemas.openxmlformats.org/officeDocument/2006/relationships/image" Target="../media/image5.jpeg"/><Relationship Id="rId10" Type="http://schemas.openxmlformats.org/officeDocument/2006/relationships/image" Target="../media/image10.jpeg"/><Relationship Id="rId4" Type="http://schemas.openxmlformats.org/officeDocument/2006/relationships/image" Target="../media/image4.jpeg"/><Relationship Id="rId9" Type="http://schemas.openxmlformats.org/officeDocument/2006/relationships/image" Target="../media/image9.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3" name="Rectangle 32">
            <a:extLst>
              <a:ext uri="{FF2B5EF4-FFF2-40B4-BE49-F238E27FC236}">
                <a16:creationId xmlns:a16="http://schemas.microsoft.com/office/drawing/2014/main" id="{289ED1AA-8684-4D37-B208-8777E1A778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Graphic 33">
            <a:extLst>
              <a:ext uri="{FF2B5EF4-FFF2-40B4-BE49-F238E27FC236}">
                <a16:creationId xmlns:a16="http://schemas.microsoft.com/office/drawing/2014/main" id="{4180E01B-B1F4-437C-807D-1C930718E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10784" y="0"/>
            <a:ext cx="9570431" cy="6858000"/>
          </a:xfrm>
          <a:custGeom>
            <a:avLst/>
            <a:gdLst>
              <a:gd name="connsiteX0" fmla="*/ 7178288 w 7187261"/>
              <a:gd name="connsiteY0" fmla="*/ 2604802 h 5150263"/>
              <a:gd name="connsiteX1" fmla="*/ 7169335 w 7187261"/>
              <a:gd name="connsiteY1" fmla="*/ 2328577 h 5150263"/>
              <a:gd name="connsiteX2" fmla="*/ 7060845 w 7187261"/>
              <a:gd name="connsiteY2" fmla="*/ 1661160 h 5150263"/>
              <a:gd name="connsiteX3" fmla="*/ 6212263 w 7187261"/>
              <a:gd name="connsiteY3" fmla="*/ 243840 h 5150263"/>
              <a:gd name="connsiteX4" fmla="*/ 5953564 w 7187261"/>
              <a:gd name="connsiteY4" fmla="*/ 0 h 5150263"/>
              <a:gd name="connsiteX5" fmla="*/ 1408615 w 7187261"/>
              <a:gd name="connsiteY5" fmla="*/ 0 h 5150263"/>
              <a:gd name="connsiteX6" fmla="*/ 805111 w 7187261"/>
              <a:gd name="connsiteY6" fmla="*/ 676275 h 5150263"/>
              <a:gd name="connsiteX7" fmla="*/ 104928 w 7187261"/>
              <a:gd name="connsiteY7" fmla="*/ 2183035 h 5150263"/>
              <a:gd name="connsiteX8" fmla="*/ 51588 w 7187261"/>
              <a:gd name="connsiteY8" fmla="*/ 2400014 h 5150263"/>
              <a:gd name="connsiteX9" fmla="*/ 41301 w 7187261"/>
              <a:gd name="connsiteY9" fmla="*/ 2424208 h 5150263"/>
              <a:gd name="connsiteX10" fmla="*/ 119692 w 7187261"/>
              <a:gd name="connsiteY10" fmla="*/ 1834801 h 5150263"/>
              <a:gd name="connsiteX11" fmla="*/ 870071 w 7187261"/>
              <a:gd name="connsiteY11" fmla="*/ 462248 h 5150263"/>
              <a:gd name="connsiteX12" fmla="*/ 1389279 w 7187261"/>
              <a:gd name="connsiteY12" fmla="*/ 476 h 5150263"/>
              <a:gd name="connsiteX13" fmla="*/ 1320223 w 7187261"/>
              <a:gd name="connsiteY13" fmla="*/ 476 h 5150263"/>
              <a:gd name="connsiteX14" fmla="*/ 423158 w 7187261"/>
              <a:gd name="connsiteY14" fmla="*/ 989743 h 5150263"/>
              <a:gd name="connsiteX15" fmla="*/ 25585 w 7187261"/>
              <a:gd name="connsiteY15" fmla="*/ 2113693 h 5150263"/>
              <a:gd name="connsiteX16" fmla="*/ 2344 w 7187261"/>
              <a:gd name="connsiteY16" fmla="*/ 2725865 h 5150263"/>
              <a:gd name="connsiteX17" fmla="*/ 447256 w 7187261"/>
              <a:gd name="connsiteY17" fmla="*/ 4210717 h 5150263"/>
              <a:gd name="connsiteX18" fmla="*/ 1138962 w 7187261"/>
              <a:gd name="connsiteY18" fmla="*/ 4988910 h 5150263"/>
              <a:gd name="connsiteX19" fmla="*/ 1348512 w 7187261"/>
              <a:gd name="connsiteY19" fmla="*/ 5146834 h 5150263"/>
              <a:gd name="connsiteX20" fmla="*/ 1422712 w 7187261"/>
              <a:gd name="connsiteY20" fmla="*/ 5146834 h 5150263"/>
              <a:gd name="connsiteX21" fmla="*/ 480594 w 7187261"/>
              <a:gd name="connsiteY21" fmla="*/ 4187952 h 5150263"/>
              <a:gd name="connsiteX22" fmla="*/ 398679 w 7187261"/>
              <a:gd name="connsiteY22" fmla="*/ 4046125 h 5150263"/>
              <a:gd name="connsiteX23" fmla="*/ 411823 w 7187261"/>
              <a:gd name="connsiteY23" fmla="*/ 4053078 h 5150263"/>
              <a:gd name="connsiteX24" fmla="*/ 1439380 w 7187261"/>
              <a:gd name="connsiteY24" fmla="*/ 5147405 h 5150263"/>
              <a:gd name="connsiteX25" fmla="*/ 5710010 w 7187261"/>
              <a:gd name="connsiteY25" fmla="*/ 5150263 h 5150263"/>
              <a:gd name="connsiteX26" fmla="*/ 5999665 w 7187261"/>
              <a:gd name="connsiteY26" fmla="*/ 4910900 h 5150263"/>
              <a:gd name="connsiteX27" fmla="*/ 6954165 w 7187261"/>
              <a:gd name="connsiteY27" fmla="*/ 3545777 h 5150263"/>
              <a:gd name="connsiteX28" fmla="*/ 7137712 w 7187261"/>
              <a:gd name="connsiteY28" fmla="*/ 2799207 h 5150263"/>
              <a:gd name="connsiteX29" fmla="*/ 7142951 w 7187261"/>
              <a:gd name="connsiteY29" fmla="*/ 2754535 h 5150263"/>
              <a:gd name="connsiteX30" fmla="*/ 7149428 w 7187261"/>
              <a:gd name="connsiteY30" fmla="*/ 2774823 h 5150263"/>
              <a:gd name="connsiteX31" fmla="*/ 7066465 w 7187261"/>
              <a:gd name="connsiteY31" fmla="*/ 3465672 h 5150263"/>
              <a:gd name="connsiteX32" fmla="*/ 6452578 w 7187261"/>
              <a:gd name="connsiteY32" fmla="*/ 4552760 h 5150263"/>
              <a:gd name="connsiteX33" fmla="*/ 5752110 w 7187261"/>
              <a:gd name="connsiteY33" fmla="*/ 5150263 h 5150263"/>
              <a:gd name="connsiteX34" fmla="*/ 5827643 w 7187261"/>
              <a:gd name="connsiteY34" fmla="*/ 5150263 h 5150263"/>
              <a:gd name="connsiteX35" fmla="*/ 6642793 w 7187261"/>
              <a:gd name="connsiteY35" fmla="*/ 4389406 h 5150263"/>
              <a:gd name="connsiteX36" fmla="*/ 7102469 w 7187261"/>
              <a:gd name="connsiteY36" fmla="*/ 3490817 h 5150263"/>
              <a:gd name="connsiteX37" fmla="*/ 7187242 w 7187261"/>
              <a:gd name="connsiteY37" fmla="*/ 2990183 h 5150263"/>
              <a:gd name="connsiteX38" fmla="*/ 7178288 w 7187261"/>
              <a:gd name="connsiteY38" fmla="*/ 2604802 h 5150263"/>
              <a:gd name="connsiteX39" fmla="*/ 6342565 w 7187261"/>
              <a:gd name="connsiteY39" fmla="*/ 441389 h 5150263"/>
              <a:gd name="connsiteX40" fmla="*/ 7126567 w 7187261"/>
              <a:gd name="connsiteY40" fmla="*/ 2355056 h 5150263"/>
              <a:gd name="connsiteX41" fmla="*/ 6342565 w 7187261"/>
              <a:gd name="connsiteY41" fmla="*/ 441389 h 5150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187261" h="5150263">
                <a:moveTo>
                  <a:pt x="7178288" y="2604802"/>
                </a:moveTo>
                <a:cubicBezTo>
                  <a:pt x="7168763" y="2513076"/>
                  <a:pt x="7174478" y="2420684"/>
                  <a:pt x="7169335" y="2328577"/>
                </a:cubicBezTo>
                <a:cubicBezTo>
                  <a:pt x="7156952" y="2102882"/>
                  <a:pt x="7120586" y="1879149"/>
                  <a:pt x="7060845" y="1661160"/>
                </a:cubicBezTo>
                <a:cubicBezTo>
                  <a:pt x="6910588" y="1121007"/>
                  <a:pt x="6617428" y="631374"/>
                  <a:pt x="6212263" y="243840"/>
                </a:cubicBezTo>
                <a:cubicBezTo>
                  <a:pt x="6126538" y="162496"/>
                  <a:pt x="6040813" y="80201"/>
                  <a:pt x="5953564" y="0"/>
                </a:cubicBezTo>
                <a:lnTo>
                  <a:pt x="1408615" y="0"/>
                </a:lnTo>
                <a:cubicBezTo>
                  <a:pt x="1180967" y="200316"/>
                  <a:pt x="978332" y="427387"/>
                  <a:pt x="805111" y="676275"/>
                </a:cubicBezTo>
                <a:cubicBezTo>
                  <a:pt x="481261" y="1136523"/>
                  <a:pt x="252089" y="1640872"/>
                  <a:pt x="104928" y="2183035"/>
                </a:cubicBezTo>
                <a:cubicBezTo>
                  <a:pt x="85878" y="2254853"/>
                  <a:pt x="69495" y="2327720"/>
                  <a:pt x="51588" y="2400014"/>
                </a:cubicBezTo>
                <a:cubicBezTo>
                  <a:pt x="49683" y="2407634"/>
                  <a:pt x="51588" y="2416969"/>
                  <a:pt x="41301" y="2424208"/>
                </a:cubicBezTo>
                <a:cubicBezTo>
                  <a:pt x="45900" y="2225469"/>
                  <a:pt x="72186" y="2027834"/>
                  <a:pt x="119692" y="1834801"/>
                </a:cubicBezTo>
                <a:cubicBezTo>
                  <a:pt x="247993" y="1310926"/>
                  <a:pt x="506121" y="857726"/>
                  <a:pt x="870071" y="462248"/>
                </a:cubicBezTo>
                <a:cubicBezTo>
                  <a:pt x="1027729" y="291823"/>
                  <a:pt x="1201617" y="137169"/>
                  <a:pt x="1389279" y="476"/>
                </a:cubicBezTo>
                <a:lnTo>
                  <a:pt x="1320223" y="476"/>
                </a:lnTo>
                <a:cubicBezTo>
                  <a:pt x="960844" y="274320"/>
                  <a:pt x="656330" y="599123"/>
                  <a:pt x="423158" y="989743"/>
                </a:cubicBezTo>
                <a:cubicBezTo>
                  <a:pt x="215608" y="1337596"/>
                  <a:pt x="80258" y="1711357"/>
                  <a:pt x="25585" y="2113693"/>
                </a:cubicBezTo>
                <a:cubicBezTo>
                  <a:pt x="-2705" y="2316480"/>
                  <a:pt x="-2228" y="2521077"/>
                  <a:pt x="2344" y="2725865"/>
                </a:cubicBezTo>
                <a:cubicBezTo>
                  <a:pt x="14155" y="3261932"/>
                  <a:pt x="170650" y="3754565"/>
                  <a:pt x="447256" y="4210717"/>
                </a:cubicBezTo>
                <a:cubicBezTo>
                  <a:pt x="629851" y="4511612"/>
                  <a:pt x="866356" y="4767167"/>
                  <a:pt x="1138962" y="4988910"/>
                </a:cubicBezTo>
                <a:cubicBezTo>
                  <a:pt x="1207161" y="5044345"/>
                  <a:pt x="1277008" y="5096990"/>
                  <a:pt x="1348512" y="5146834"/>
                </a:cubicBezTo>
                <a:lnTo>
                  <a:pt x="1422712" y="5146834"/>
                </a:lnTo>
                <a:cubicBezTo>
                  <a:pt x="1043426" y="4892802"/>
                  <a:pt x="724720" y="4577334"/>
                  <a:pt x="480594" y="4187952"/>
                </a:cubicBezTo>
                <a:cubicBezTo>
                  <a:pt x="452019" y="4141851"/>
                  <a:pt x="423444" y="4095179"/>
                  <a:pt x="398679" y="4046125"/>
                </a:cubicBezTo>
                <a:cubicBezTo>
                  <a:pt x="407442" y="4043267"/>
                  <a:pt x="409156" y="4048982"/>
                  <a:pt x="411823" y="4053078"/>
                </a:cubicBezTo>
                <a:cubicBezTo>
                  <a:pt x="683572" y="4484656"/>
                  <a:pt x="1033139" y="4842701"/>
                  <a:pt x="1439380" y="5147405"/>
                </a:cubicBezTo>
                <a:lnTo>
                  <a:pt x="5710010" y="5150263"/>
                </a:lnTo>
                <a:cubicBezTo>
                  <a:pt x="5810594" y="5075482"/>
                  <a:pt x="5907272" y="4995587"/>
                  <a:pt x="5999665" y="4910900"/>
                </a:cubicBezTo>
                <a:cubicBezTo>
                  <a:pt x="6418765" y="4526661"/>
                  <a:pt x="6746901" y="4078129"/>
                  <a:pt x="6954165" y="3545777"/>
                </a:cubicBezTo>
                <a:cubicBezTo>
                  <a:pt x="7048234" y="3306175"/>
                  <a:pt x="7109956" y="3055115"/>
                  <a:pt x="7137712" y="2799207"/>
                </a:cubicBezTo>
                <a:cubicBezTo>
                  <a:pt x="7139236" y="2784920"/>
                  <a:pt x="7141046" y="2770632"/>
                  <a:pt x="7142951" y="2754535"/>
                </a:cubicBezTo>
                <a:cubicBezTo>
                  <a:pt x="7151714" y="2760440"/>
                  <a:pt x="7149237" y="2768441"/>
                  <a:pt x="7149428" y="2774823"/>
                </a:cubicBezTo>
                <a:cubicBezTo>
                  <a:pt x="7156743" y="3007967"/>
                  <a:pt x="7128777" y="3240881"/>
                  <a:pt x="7066465" y="3465672"/>
                </a:cubicBezTo>
                <a:cubicBezTo>
                  <a:pt x="6952165" y="3878580"/>
                  <a:pt x="6737948" y="4235863"/>
                  <a:pt x="6452578" y="4552760"/>
                </a:cubicBezTo>
                <a:cubicBezTo>
                  <a:pt x="6244553" y="4783836"/>
                  <a:pt x="6008809" y="4980242"/>
                  <a:pt x="5752110" y="5150263"/>
                </a:cubicBezTo>
                <a:lnTo>
                  <a:pt x="5827643" y="5150263"/>
                </a:lnTo>
                <a:cubicBezTo>
                  <a:pt x="6136539" y="4938904"/>
                  <a:pt x="6412192" y="4689348"/>
                  <a:pt x="6642793" y="4389406"/>
                </a:cubicBezTo>
                <a:cubicBezTo>
                  <a:pt x="6851295" y="4118324"/>
                  <a:pt x="7009125" y="3820859"/>
                  <a:pt x="7102469" y="3490817"/>
                </a:cubicBezTo>
                <a:cubicBezTo>
                  <a:pt x="7148646" y="3327473"/>
                  <a:pt x="7177069" y="3159624"/>
                  <a:pt x="7187242" y="2990183"/>
                </a:cubicBezTo>
                <a:cubicBezTo>
                  <a:pt x="7187623" y="2984087"/>
                  <a:pt x="7182384" y="2642330"/>
                  <a:pt x="7178288" y="2604802"/>
                </a:cubicBezTo>
                <a:close/>
                <a:moveTo>
                  <a:pt x="6342565" y="441389"/>
                </a:moveTo>
                <a:cubicBezTo>
                  <a:pt x="6829797" y="986533"/>
                  <a:pt x="7091135" y="1624422"/>
                  <a:pt x="7126567" y="2355056"/>
                </a:cubicBezTo>
                <a:cubicBezTo>
                  <a:pt x="7001123" y="1661827"/>
                  <a:pt x="6756426" y="1017365"/>
                  <a:pt x="6342565" y="441389"/>
                </a:cubicBezTo>
                <a:close/>
              </a:path>
            </a:pathLst>
          </a:custGeom>
          <a:solidFill>
            <a:schemeClr val="accent2"/>
          </a:solid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59ECB825-0C8F-4E80-B195-E607C3C12F09}"/>
              </a:ext>
            </a:extLst>
          </p:cNvPr>
          <p:cNvSpPr>
            <a:spLocks noGrp="1"/>
          </p:cNvSpPr>
          <p:nvPr>
            <p:ph type="ctrTitle"/>
          </p:nvPr>
        </p:nvSpPr>
        <p:spPr>
          <a:xfrm>
            <a:off x="2558716" y="955309"/>
            <a:ext cx="7074568" cy="2898975"/>
          </a:xfrm>
        </p:spPr>
        <p:txBody>
          <a:bodyPr>
            <a:normAutofit/>
          </a:bodyPr>
          <a:lstStyle/>
          <a:p>
            <a:r>
              <a:rPr lang="en-US" sz="5100" dirty="0">
                <a:solidFill>
                  <a:srgbClr val="FFFFFF"/>
                </a:solidFill>
              </a:rPr>
              <a:t>Introduction to Sociology</a:t>
            </a:r>
            <a:br>
              <a:rPr lang="en-US" sz="5100" dirty="0">
                <a:solidFill>
                  <a:srgbClr val="FFFFFF"/>
                </a:solidFill>
              </a:rPr>
            </a:br>
            <a:r>
              <a:rPr lang="en-US" sz="5100" dirty="0">
                <a:solidFill>
                  <a:srgbClr val="FFFFFF"/>
                </a:solidFill>
              </a:rPr>
              <a:t>Chapter 11</a:t>
            </a:r>
            <a:br>
              <a:rPr lang="en-US" sz="5100" dirty="0">
                <a:solidFill>
                  <a:srgbClr val="FFFFFF"/>
                </a:solidFill>
              </a:rPr>
            </a:br>
            <a:r>
              <a:rPr lang="en-US" sz="5100" dirty="0">
                <a:solidFill>
                  <a:srgbClr val="FFFFFF"/>
                </a:solidFill>
              </a:rPr>
              <a:t>Race and Ethnicity</a:t>
            </a:r>
            <a:br>
              <a:rPr lang="en-US" sz="5100" dirty="0">
                <a:solidFill>
                  <a:srgbClr val="FFFFFF"/>
                </a:solidFill>
              </a:rPr>
            </a:br>
            <a:r>
              <a:rPr lang="en-US" sz="5100" dirty="0">
                <a:solidFill>
                  <a:srgbClr val="FFFFFF"/>
                </a:solidFill>
              </a:rPr>
              <a:t>Part 1</a:t>
            </a:r>
          </a:p>
        </p:txBody>
      </p:sp>
      <p:sp>
        <p:nvSpPr>
          <p:cNvPr id="3" name="Subtitle 2">
            <a:extLst>
              <a:ext uri="{FF2B5EF4-FFF2-40B4-BE49-F238E27FC236}">
                <a16:creationId xmlns:a16="http://schemas.microsoft.com/office/drawing/2014/main" id="{4B8E7D8B-1394-4714-865A-50F607E7EE03}"/>
              </a:ext>
            </a:extLst>
          </p:cNvPr>
          <p:cNvSpPr>
            <a:spLocks noGrp="1"/>
          </p:cNvSpPr>
          <p:nvPr>
            <p:ph type="subTitle" idx="1"/>
          </p:nvPr>
        </p:nvSpPr>
        <p:spPr>
          <a:xfrm>
            <a:off x="2634916" y="4533813"/>
            <a:ext cx="6930189" cy="938463"/>
          </a:xfrm>
        </p:spPr>
        <p:txBody>
          <a:bodyPr>
            <a:normAutofit/>
          </a:bodyPr>
          <a:lstStyle/>
          <a:p>
            <a:r>
              <a:rPr lang="en-US" dirty="0">
                <a:solidFill>
                  <a:srgbClr val="FFFFFF"/>
                </a:solidFill>
              </a:rPr>
              <a:t>Dr. Janet Long</a:t>
            </a:r>
          </a:p>
        </p:txBody>
      </p:sp>
      <p:sp>
        <p:nvSpPr>
          <p:cNvPr id="45" name="sketch line">
            <a:extLst>
              <a:ext uri="{FF2B5EF4-FFF2-40B4-BE49-F238E27FC236}">
                <a16:creationId xmlns:a16="http://schemas.microsoft.com/office/drawing/2014/main" id="{41F77738-2AF0-4750-A0C7-F97C2C1759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173498"/>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rgbClr val="FFFFFF"/>
          </a:solidFill>
          <a:ln w="41275" cap="rnd">
            <a:solidFill>
              <a:srgbClr val="FFFFF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84829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58CB7-D707-43CA-AFD0-3058080AC429}"/>
              </a:ext>
            </a:extLst>
          </p:cNvPr>
          <p:cNvSpPr>
            <a:spLocks noGrp="1"/>
          </p:cNvSpPr>
          <p:nvPr>
            <p:ph type="title"/>
          </p:nvPr>
        </p:nvSpPr>
        <p:spPr/>
        <p:txBody>
          <a:bodyPr/>
          <a:lstStyle/>
          <a:p>
            <a:r>
              <a:rPr lang="en-US" dirty="0"/>
              <a:t>Stereotypes</a:t>
            </a:r>
          </a:p>
        </p:txBody>
      </p:sp>
      <p:sp>
        <p:nvSpPr>
          <p:cNvPr id="3" name="Content Placeholder 2">
            <a:extLst>
              <a:ext uri="{FF2B5EF4-FFF2-40B4-BE49-F238E27FC236}">
                <a16:creationId xmlns:a16="http://schemas.microsoft.com/office/drawing/2014/main" id="{8DADB198-F2B5-42AF-925C-36C70D90990D}"/>
              </a:ext>
            </a:extLst>
          </p:cNvPr>
          <p:cNvSpPr>
            <a:spLocks noGrp="1"/>
          </p:cNvSpPr>
          <p:nvPr>
            <p:ph idx="1"/>
          </p:nvPr>
        </p:nvSpPr>
        <p:spPr/>
        <p:txBody>
          <a:bodyPr/>
          <a:lstStyle/>
          <a:p>
            <a:pPr marL="0" indent="0">
              <a:buNone/>
            </a:pPr>
            <a:r>
              <a:rPr lang="en-US" dirty="0"/>
              <a:t>The terms stereotypes, prejudice, discrimination and racism are often used interchangeably but they are very different.</a:t>
            </a:r>
          </a:p>
          <a:p>
            <a:r>
              <a:rPr lang="en-US" dirty="0"/>
              <a:t>Stereotypes are generalizations about groups of people</a:t>
            </a:r>
          </a:p>
          <a:p>
            <a:r>
              <a:rPr lang="en-US" dirty="0"/>
              <a:t>They can be based on almost any characteristic (race, gender, age, sexual orientation)</a:t>
            </a:r>
          </a:p>
          <a:p>
            <a:r>
              <a:rPr lang="en-US" dirty="0"/>
              <a:t>They can be positive or negative</a:t>
            </a:r>
          </a:p>
          <a:p>
            <a:r>
              <a:rPr lang="en-US" dirty="0"/>
              <a:t>They are do not take individual differences into account.</a:t>
            </a:r>
          </a:p>
          <a:p>
            <a:endParaRPr lang="en-US" dirty="0"/>
          </a:p>
        </p:txBody>
      </p:sp>
      <p:sp>
        <p:nvSpPr>
          <p:cNvPr id="4" name="Slide Number Placeholder 3">
            <a:extLst>
              <a:ext uri="{FF2B5EF4-FFF2-40B4-BE49-F238E27FC236}">
                <a16:creationId xmlns:a16="http://schemas.microsoft.com/office/drawing/2014/main" id="{E66796EF-34CA-4FF5-8E05-81481ED776DF}"/>
              </a:ext>
            </a:extLst>
          </p:cNvPr>
          <p:cNvSpPr>
            <a:spLocks noGrp="1"/>
          </p:cNvSpPr>
          <p:nvPr>
            <p:ph type="sldNum" sz="quarter" idx="12"/>
          </p:nvPr>
        </p:nvSpPr>
        <p:spPr/>
        <p:txBody>
          <a:bodyPr/>
          <a:lstStyle/>
          <a:p>
            <a:fld id="{564A056B-E13F-40B7-9300-AB51B8EB7230}" type="slidenum">
              <a:rPr lang="en-US" smtClean="0"/>
              <a:t>10</a:t>
            </a:fld>
            <a:endParaRPr lang="en-US"/>
          </a:p>
        </p:txBody>
      </p:sp>
    </p:spTree>
    <p:extLst>
      <p:ext uri="{BB962C8B-B14F-4D97-AF65-F5344CB8AC3E}">
        <p14:creationId xmlns:p14="http://schemas.microsoft.com/office/powerpoint/2010/main" val="731077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762E3-968C-4749-B1DE-7D8AA49DC00C}"/>
              </a:ext>
            </a:extLst>
          </p:cNvPr>
          <p:cNvSpPr>
            <a:spLocks noGrp="1"/>
          </p:cNvSpPr>
          <p:nvPr>
            <p:ph type="title"/>
          </p:nvPr>
        </p:nvSpPr>
        <p:spPr>
          <a:xfrm>
            <a:off x="294502" y="280780"/>
            <a:ext cx="6748849" cy="811413"/>
          </a:xfrm>
        </p:spPr>
        <p:txBody>
          <a:bodyPr/>
          <a:lstStyle/>
          <a:p>
            <a:r>
              <a:rPr lang="en-US" dirty="0"/>
              <a:t>Typical Negative Stereotypes</a:t>
            </a:r>
          </a:p>
        </p:txBody>
      </p:sp>
      <p:sp>
        <p:nvSpPr>
          <p:cNvPr id="4" name="Slide Number Placeholder 3">
            <a:extLst>
              <a:ext uri="{FF2B5EF4-FFF2-40B4-BE49-F238E27FC236}">
                <a16:creationId xmlns:a16="http://schemas.microsoft.com/office/drawing/2014/main" id="{72C20E4B-4D61-43D8-8050-156A22F7FC82}"/>
              </a:ext>
            </a:extLst>
          </p:cNvPr>
          <p:cNvSpPr>
            <a:spLocks noGrp="1"/>
          </p:cNvSpPr>
          <p:nvPr>
            <p:ph type="sldNum" sz="quarter" idx="12"/>
          </p:nvPr>
        </p:nvSpPr>
        <p:spPr/>
        <p:txBody>
          <a:bodyPr/>
          <a:lstStyle/>
          <a:p>
            <a:fld id="{564A056B-E13F-40B7-9300-AB51B8EB7230}" type="slidenum">
              <a:rPr lang="en-US" smtClean="0"/>
              <a:t>11</a:t>
            </a:fld>
            <a:endParaRPr lang="en-US"/>
          </a:p>
        </p:txBody>
      </p:sp>
      <p:pic>
        <p:nvPicPr>
          <p:cNvPr id="1026" name="Picture 2" descr="Blackface: The Birth of An American Stereotype | National Museum of African  American History and Culture">
            <a:extLst>
              <a:ext uri="{FF2B5EF4-FFF2-40B4-BE49-F238E27FC236}">
                <a16:creationId xmlns:a16="http://schemas.microsoft.com/office/drawing/2014/main" id="{DEFF4406-3267-4610-9908-13B4F18A9BF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924924" y="323851"/>
            <a:ext cx="2619375" cy="174307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Killing the Model Minority Stereotype: Asian American Counterstories and  Complicity: Hartlep, Nicholas Daniel, Porfilio, Brad J.: 9781681231105:  Amazon.com: Books">
            <a:extLst>
              <a:ext uri="{FF2B5EF4-FFF2-40B4-BE49-F238E27FC236}">
                <a16:creationId xmlns:a16="http://schemas.microsoft.com/office/drawing/2014/main" id="{9FCBF703-66CE-453E-BDC4-8139909C636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14774" y="1375371"/>
            <a:ext cx="1743075" cy="261937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Asians are good at math? Why dressing up racism as a compliment just  doesn't add up">
            <a:extLst>
              <a:ext uri="{FF2B5EF4-FFF2-40B4-BE49-F238E27FC236}">
                <a16:creationId xmlns:a16="http://schemas.microsoft.com/office/drawing/2014/main" id="{93FC3BF5-C704-43D7-906B-ACD41641D22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597" y="3477416"/>
            <a:ext cx="28575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Serena Williams and the trope of the 'angry black woman' - BBC News">
            <a:extLst>
              <a:ext uri="{FF2B5EF4-FFF2-40B4-BE49-F238E27FC236}">
                <a16:creationId xmlns:a16="http://schemas.microsoft.com/office/drawing/2014/main" id="{68E4F642-743F-4335-A680-42E8E812DEC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72174" y="1259681"/>
            <a:ext cx="28575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Study Proves Myth of the “Big, Angry Black Man” Prevails | MadameNoire">
            <a:extLst>
              <a:ext uri="{FF2B5EF4-FFF2-40B4-BE49-F238E27FC236}">
                <a16:creationId xmlns:a16="http://schemas.microsoft.com/office/drawing/2014/main" id="{33E19770-3D09-4A7D-800C-C5C9C1465B2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80446" y="5027217"/>
            <a:ext cx="28575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Stereotyped : Latino USA : NPR">
            <a:extLst>
              <a:ext uri="{FF2B5EF4-FFF2-40B4-BE49-F238E27FC236}">
                <a16:creationId xmlns:a16="http://schemas.microsoft.com/office/drawing/2014/main" id="{F42D8EBE-5A40-43E4-AFD3-5D71BCCB824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191625" y="4387850"/>
            <a:ext cx="2686050" cy="1695450"/>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Watch homeless people shatter stereotypes about those who live on the  street. - Upworthy">
            <a:extLst>
              <a:ext uri="{FF2B5EF4-FFF2-40B4-BE49-F238E27FC236}">
                <a16:creationId xmlns:a16="http://schemas.microsoft.com/office/drawing/2014/main" id="{AFBC3475-E84C-4B9E-9535-B02EA0430E3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191625" y="2366962"/>
            <a:ext cx="3000375" cy="1524000"/>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Three myths about homelessness in the UK | British Council">
            <a:extLst>
              <a:ext uri="{FF2B5EF4-FFF2-40B4-BE49-F238E27FC236}">
                <a16:creationId xmlns:a16="http://schemas.microsoft.com/office/drawing/2014/main" id="{37E6326A-4947-468B-86BE-4A7CAFB24926}"/>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45398" y="3111699"/>
            <a:ext cx="28575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15 Latino Stereotypes that Need to Go Away Already!">
            <a:extLst>
              <a:ext uri="{FF2B5EF4-FFF2-40B4-BE49-F238E27FC236}">
                <a16:creationId xmlns:a16="http://schemas.microsoft.com/office/drawing/2014/main" id="{0A613671-01CD-46C0-8C6A-B9A697E28432}"/>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47700" y="1621233"/>
            <a:ext cx="2762250" cy="1657350"/>
          </a:xfrm>
          <a:prstGeom prst="rect">
            <a:avLst/>
          </a:prstGeom>
          <a:noFill/>
          <a:extLst>
            <a:ext uri="{909E8E84-426E-40DD-AFC4-6F175D3DCCD1}">
              <a14:hiddenFill xmlns:a14="http://schemas.microsoft.com/office/drawing/2010/main">
                <a:solidFill>
                  <a:srgbClr val="FFFFFF"/>
                </a:solidFill>
              </a14:hiddenFill>
            </a:ext>
          </a:extLst>
        </p:spPr>
      </p:pic>
      <p:pic>
        <p:nvPicPr>
          <p:cNvPr id="1048" name="Picture 24" descr="4 Latino stereotypes in TV and film that need to go - Los Angeles Times">
            <a:extLst>
              <a:ext uri="{FF2B5EF4-FFF2-40B4-BE49-F238E27FC236}">
                <a16:creationId xmlns:a16="http://schemas.microsoft.com/office/drawing/2014/main" id="{18E41A09-6A46-4199-866A-EC20A866DEA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769267" y="5235575"/>
            <a:ext cx="28575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8952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873C1-2B4A-4D37-8D1A-8E83C744E277}"/>
              </a:ext>
            </a:extLst>
          </p:cNvPr>
          <p:cNvSpPr>
            <a:spLocks noGrp="1"/>
          </p:cNvSpPr>
          <p:nvPr>
            <p:ph type="title"/>
          </p:nvPr>
        </p:nvSpPr>
        <p:spPr/>
        <p:txBody>
          <a:bodyPr/>
          <a:lstStyle/>
          <a:p>
            <a:r>
              <a:rPr lang="en-US" dirty="0"/>
              <a:t>Prejudice and Racism</a:t>
            </a:r>
          </a:p>
        </p:txBody>
      </p:sp>
      <p:sp>
        <p:nvSpPr>
          <p:cNvPr id="3" name="Content Placeholder 2">
            <a:extLst>
              <a:ext uri="{FF2B5EF4-FFF2-40B4-BE49-F238E27FC236}">
                <a16:creationId xmlns:a16="http://schemas.microsoft.com/office/drawing/2014/main" id="{C9A38670-4198-4698-8500-C7F88F4D49BA}"/>
              </a:ext>
            </a:extLst>
          </p:cNvPr>
          <p:cNvSpPr>
            <a:spLocks noGrp="1"/>
          </p:cNvSpPr>
          <p:nvPr>
            <p:ph idx="1"/>
          </p:nvPr>
        </p:nvSpPr>
        <p:spPr>
          <a:xfrm>
            <a:off x="838200" y="1825625"/>
            <a:ext cx="10515600" cy="4830548"/>
          </a:xfrm>
        </p:spPr>
        <p:txBody>
          <a:bodyPr/>
          <a:lstStyle/>
          <a:p>
            <a:r>
              <a:rPr lang="en-US" dirty="0"/>
              <a:t>Prejudice –  refers to beliefs, thoughts, feelings, and attitudes held about a group</a:t>
            </a:r>
          </a:p>
          <a:p>
            <a:r>
              <a:rPr lang="en-US" dirty="0"/>
              <a:t>Prejudice is judging person before one has had any experience with them and is not specific to race.</a:t>
            </a:r>
          </a:p>
          <a:p>
            <a:pPr marL="0" indent="0">
              <a:buNone/>
            </a:pPr>
            <a:endParaRPr lang="en-US" dirty="0"/>
          </a:p>
          <a:p>
            <a:r>
              <a:rPr lang="en-US" dirty="0"/>
              <a:t>Racism – used to justify the belief that one racial category is superior or inferior to others.</a:t>
            </a:r>
          </a:p>
          <a:p>
            <a:r>
              <a:rPr lang="en-US" dirty="0"/>
              <a:t>Institutional Racism – the way that racism is embedded into our society’s institutions (education, government, criminal justice, healthcare, others)</a:t>
            </a:r>
          </a:p>
          <a:p>
            <a:pPr marL="0" indent="0">
              <a:buNone/>
            </a:pP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AB2F0E0A-A27C-4C45-850E-E035061F44BA}"/>
              </a:ext>
            </a:extLst>
          </p:cNvPr>
          <p:cNvSpPr>
            <a:spLocks noGrp="1"/>
          </p:cNvSpPr>
          <p:nvPr>
            <p:ph type="sldNum" sz="quarter" idx="12"/>
          </p:nvPr>
        </p:nvSpPr>
        <p:spPr/>
        <p:txBody>
          <a:bodyPr/>
          <a:lstStyle/>
          <a:p>
            <a:fld id="{564A056B-E13F-40B7-9300-AB51B8EB7230}" type="slidenum">
              <a:rPr lang="en-US" smtClean="0"/>
              <a:t>12</a:t>
            </a:fld>
            <a:endParaRPr lang="en-US" dirty="0"/>
          </a:p>
        </p:txBody>
      </p:sp>
    </p:spTree>
    <p:extLst>
      <p:ext uri="{BB962C8B-B14F-4D97-AF65-F5344CB8AC3E}">
        <p14:creationId xmlns:p14="http://schemas.microsoft.com/office/powerpoint/2010/main" val="3591481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9">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8598A0-BE21-4FBA-ACC8-F192E18DB777}"/>
              </a:ext>
            </a:extLst>
          </p:cNvPr>
          <p:cNvSpPr>
            <a:spLocks noGrp="1"/>
          </p:cNvSpPr>
          <p:nvPr>
            <p:ph type="title"/>
          </p:nvPr>
        </p:nvSpPr>
        <p:spPr>
          <a:xfrm>
            <a:off x="640080" y="325369"/>
            <a:ext cx="4368602" cy="1956841"/>
          </a:xfrm>
        </p:spPr>
        <p:txBody>
          <a:bodyPr anchor="b">
            <a:normAutofit/>
          </a:bodyPr>
          <a:lstStyle/>
          <a:p>
            <a:r>
              <a:rPr lang="en-US" sz="5400"/>
              <a:t>Discrimination	</a:t>
            </a:r>
          </a:p>
        </p:txBody>
      </p:sp>
      <p:sp>
        <p:nvSpPr>
          <p:cNvPr id="15"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DAEE2E7-2E33-40F1-82E3-44DA47EBAC71}"/>
              </a:ext>
            </a:extLst>
          </p:cNvPr>
          <p:cNvSpPr>
            <a:spLocks noGrp="1"/>
          </p:cNvSpPr>
          <p:nvPr>
            <p:ph idx="1"/>
          </p:nvPr>
        </p:nvSpPr>
        <p:spPr>
          <a:xfrm>
            <a:off x="640080" y="2872899"/>
            <a:ext cx="3800115" cy="3320668"/>
          </a:xfrm>
        </p:spPr>
        <p:txBody>
          <a:bodyPr>
            <a:normAutofit/>
          </a:bodyPr>
          <a:lstStyle/>
          <a:p>
            <a:r>
              <a:rPr lang="en-US" sz="2600" dirty="0"/>
              <a:t>Discrimination – actions against a group of people based on age, religion, health, education, etc.  Laws have been passed to address discrimination.</a:t>
            </a:r>
          </a:p>
          <a:p>
            <a:endParaRPr lang="en-US" sz="2200" dirty="0"/>
          </a:p>
        </p:txBody>
      </p:sp>
      <p:pic>
        <p:nvPicPr>
          <p:cNvPr id="5" name="Picture 4" descr="A photo shows a crowd of protesters, including whites and African Americans, holding up signs that say “Hands Up Don’t Shoot.”">
            <a:extLst>
              <a:ext uri="{FF2B5EF4-FFF2-40B4-BE49-F238E27FC236}">
                <a16:creationId xmlns:a16="http://schemas.microsoft.com/office/drawing/2014/main" id="{B4759A0D-8CAA-46A7-BE96-4DCD2F82BBD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1554" r="21493" b="-1"/>
          <a:stretch/>
        </p:blipFill>
        <p:spPr>
          <a:xfrm>
            <a:off x="5671627" y="493825"/>
            <a:ext cx="5880293" cy="5862525"/>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
        <p:nvSpPr>
          <p:cNvPr id="4" name="Slide Number Placeholder 3">
            <a:extLst>
              <a:ext uri="{FF2B5EF4-FFF2-40B4-BE49-F238E27FC236}">
                <a16:creationId xmlns:a16="http://schemas.microsoft.com/office/drawing/2014/main" id="{EC976FF0-3497-4B50-B370-453D3B976C6E}"/>
              </a:ext>
            </a:extLst>
          </p:cNvPr>
          <p:cNvSpPr>
            <a:spLocks noGrp="1"/>
          </p:cNvSpPr>
          <p:nvPr>
            <p:ph type="sldNum" sz="quarter" idx="12"/>
          </p:nvPr>
        </p:nvSpPr>
        <p:spPr>
          <a:xfrm>
            <a:off x="10439400" y="6356350"/>
            <a:ext cx="914400" cy="365125"/>
          </a:xfrm>
        </p:spPr>
        <p:txBody>
          <a:bodyPr>
            <a:normAutofit/>
          </a:bodyPr>
          <a:lstStyle/>
          <a:p>
            <a:pPr>
              <a:spcAft>
                <a:spcPts val="600"/>
              </a:spcAft>
            </a:pPr>
            <a:fld id="{564A056B-E13F-40B7-9300-AB51B8EB7230}" type="slidenum">
              <a:rPr lang="en-US">
                <a:solidFill>
                  <a:srgbClr val="FFFFFF"/>
                </a:solidFill>
              </a:rPr>
              <a:pPr>
                <a:spcAft>
                  <a:spcPts val="600"/>
                </a:spcAft>
              </a:pPr>
              <a:t>13</a:t>
            </a:fld>
            <a:endParaRPr lang="en-US">
              <a:solidFill>
                <a:srgbClr val="FFFFFF"/>
              </a:solidFill>
            </a:endParaRPr>
          </a:p>
        </p:txBody>
      </p:sp>
    </p:spTree>
    <p:extLst>
      <p:ext uri="{BB962C8B-B14F-4D97-AF65-F5344CB8AC3E}">
        <p14:creationId xmlns:p14="http://schemas.microsoft.com/office/powerpoint/2010/main" val="4675752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D9549-5829-4870-AC94-9E245F94CA1B}"/>
              </a:ext>
            </a:extLst>
          </p:cNvPr>
          <p:cNvSpPr>
            <a:spLocks noGrp="1"/>
          </p:cNvSpPr>
          <p:nvPr>
            <p:ph type="title"/>
          </p:nvPr>
        </p:nvSpPr>
        <p:spPr/>
        <p:txBody>
          <a:bodyPr/>
          <a:lstStyle/>
          <a:p>
            <a:r>
              <a:rPr lang="en-US" dirty="0"/>
              <a:t>Discrimination cont.</a:t>
            </a:r>
          </a:p>
        </p:txBody>
      </p:sp>
      <p:sp>
        <p:nvSpPr>
          <p:cNvPr id="3" name="Content Placeholder 2">
            <a:extLst>
              <a:ext uri="{FF2B5EF4-FFF2-40B4-BE49-F238E27FC236}">
                <a16:creationId xmlns:a16="http://schemas.microsoft.com/office/drawing/2014/main" id="{31C89850-F4BC-4DD1-90E4-C02FDD0C29C4}"/>
              </a:ext>
            </a:extLst>
          </p:cNvPr>
          <p:cNvSpPr>
            <a:spLocks noGrp="1"/>
          </p:cNvSpPr>
          <p:nvPr>
            <p:ph idx="1"/>
          </p:nvPr>
        </p:nvSpPr>
        <p:spPr>
          <a:xfrm>
            <a:off x="838200" y="1847850"/>
            <a:ext cx="9113108" cy="4351338"/>
          </a:xfrm>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Racial Steering – when groups are identified by race </a:t>
            </a:r>
          </a:p>
          <a:p>
            <a:pPr lvl="1">
              <a:spcBef>
                <a:spcPts val="1000"/>
              </a:spcBef>
              <a:defRPr/>
            </a:pP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When a newspaper identifies person (by race) of a crime.</a:t>
            </a:r>
          </a:p>
          <a:p>
            <a:pPr lvl="1">
              <a:spcBef>
                <a:spcPts val="1000"/>
              </a:spcBef>
              <a:defRPr/>
            </a:pPr>
            <a:r>
              <a:rPr lang="en-US" sz="2200" dirty="0">
                <a:solidFill>
                  <a:prstClr val="black"/>
                </a:solidFill>
                <a:latin typeface="Calibri" panose="020F0502020204030204"/>
              </a:rPr>
              <a:t>When real estate agents direct prospective homeowners toward or away from certain neighborhoods based on their race.</a:t>
            </a:r>
          </a:p>
          <a:p>
            <a:pPr lvl="1">
              <a:spcBef>
                <a:spcPts val="1000"/>
              </a:spcBef>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a:defRPr/>
            </a:pPr>
            <a:r>
              <a:rPr lang="en-US" sz="2200" dirty="0">
                <a:solidFill>
                  <a:prstClr val="black"/>
                </a:solidFill>
                <a:latin typeface="Calibri" panose="020F0502020204030204"/>
              </a:rPr>
              <a:t>Institutional Discrimination – the promotion of a group’s status simply by being part of the dominant group</a:t>
            </a:r>
          </a:p>
          <a:p>
            <a:pPr lvl="1">
              <a:defRPr/>
            </a:pPr>
            <a:r>
              <a:rPr lang="en-US" sz="1800" dirty="0">
                <a:solidFill>
                  <a:prstClr val="black"/>
                </a:solidFill>
                <a:latin typeface="Calibri" panose="020F0502020204030204"/>
              </a:rPr>
              <a:t> </a:t>
            </a:r>
            <a:r>
              <a:rPr lang="en-US" sz="2200" dirty="0">
                <a:solidFill>
                  <a:prstClr val="black"/>
                </a:solidFill>
                <a:latin typeface="Calibri" panose="020F0502020204030204"/>
              </a:rPr>
              <a:t>White privilege – benefits the dominate group</a:t>
            </a:r>
            <a:endPar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lvl="1">
              <a:spcBef>
                <a:spcPts val="1000"/>
              </a:spcBef>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en-US" sz="2200" dirty="0">
              <a:solidFill>
                <a:prstClr val="black"/>
              </a:solidFill>
              <a:latin typeface="Calibri" panose="020F0502020204030204"/>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US" dirty="0"/>
          </a:p>
        </p:txBody>
      </p:sp>
      <p:sp>
        <p:nvSpPr>
          <p:cNvPr id="4" name="Slide Number Placeholder 3">
            <a:extLst>
              <a:ext uri="{FF2B5EF4-FFF2-40B4-BE49-F238E27FC236}">
                <a16:creationId xmlns:a16="http://schemas.microsoft.com/office/drawing/2014/main" id="{9CAFDD83-2FF6-445C-BF5F-38E69F50EBF0}"/>
              </a:ext>
            </a:extLst>
          </p:cNvPr>
          <p:cNvSpPr>
            <a:spLocks noGrp="1"/>
          </p:cNvSpPr>
          <p:nvPr>
            <p:ph type="sldNum" sz="quarter" idx="12"/>
          </p:nvPr>
        </p:nvSpPr>
        <p:spPr/>
        <p:txBody>
          <a:bodyPr/>
          <a:lstStyle/>
          <a:p>
            <a:fld id="{564A056B-E13F-40B7-9300-AB51B8EB7230}" type="slidenum">
              <a:rPr lang="en-US" smtClean="0"/>
              <a:t>14</a:t>
            </a:fld>
            <a:endParaRPr lang="en-US"/>
          </a:p>
        </p:txBody>
      </p:sp>
    </p:spTree>
    <p:extLst>
      <p:ext uri="{BB962C8B-B14F-4D97-AF65-F5344CB8AC3E}">
        <p14:creationId xmlns:p14="http://schemas.microsoft.com/office/powerpoint/2010/main" val="25407690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8BC4C-669A-4756-BD44-46BC41CAD2D4}"/>
              </a:ext>
            </a:extLst>
          </p:cNvPr>
          <p:cNvSpPr>
            <a:spLocks noGrp="1"/>
          </p:cNvSpPr>
          <p:nvPr>
            <p:ph type="title"/>
          </p:nvPr>
        </p:nvSpPr>
        <p:spPr/>
        <p:txBody>
          <a:bodyPr/>
          <a:lstStyle/>
          <a:p>
            <a:r>
              <a:rPr lang="en-US" dirty="0"/>
              <a:t>Theories of Race and Ethnicity</a:t>
            </a:r>
          </a:p>
        </p:txBody>
      </p:sp>
      <p:sp>
        <p:nvSpPr>
          <p:cNvPr id="3" name="Content Placeholder 2">
            <a:extLst>
              <a:ext uri="{FF2B5EF4-FFF2-40B4-BE49-F238E27FC236}">
                <a16:creationId xmlns:a16="http://schemas.microsoft.com/office/drawing/2014/main" id="{9700DAD7-58A4-4B7A-BFE1-C0DD65289B48}"/>
              </a:ext>
            </a:extLst>
          </p:cNvPr>
          <p:cNvSpPr>
            <a:spLocks noGrp="1"/>
          </p:cNvSpPr>
          <p:nvPr>
            <p:ph idx="1"/>
          </p:nvPr>
        </p:nvSpPr>
        <p:spPr>
          <a:xfrm>
            <a:off x="838200" y="1405494"/>
            <a:ext cx="10515600" cy="4879975"/>
          </a:xfrm>
        </p:spPr>
        <p:txBody>
          <a:bodyPr/>
          <a:lstStyle/>
          <a:p>
            <a:r>
              <a:rPr lang="en-US" dirty="0"/>
              <a:t>Functionalism – the view that racial and ethnic inequalities must have served an important function in order to exist as long as it has.  </a:t>
            </a:r>
          </a:p>
          <a:p>
            <a:endParaRPr lang="en-US" dirty="0"/>
          </a:p>
          <a:p>
            <a:r>
              <a:rPr lang="en-US" dirty="0"/>
              <a:t>Conflict Theories – often applied to inequalities of gender, social class, education, race, and ethnicity.  This perspective examines the numerous past and current struggles between the white ruling class and racial and ethnic minorities.</a:t>
            </a:r>
          </a:p>
          <a:p>
            <a:endParaRPr lang="en-US" dirty="0"/>
          </a:p>
          <a:p>
            <a:r>
              <a:rPr lang="en-US" dirty="0"/>
              <a:t>Interactionism Theory -  posits the view that race and ethnicity provide strong symbols as sources of identity. Some interactionist propose that symbols of race, not race itself, are what lead to racism  </a:t>
            </a:r>
          </a:p>
        </p:txBody>
      </p:sp>
      <p:sp>
        <p:nvSpPr>
          <p:cNvPr id="4" name="Slide Number Placeholder 3">
            <a:extLst>
              <a:ext uri="{FF2B5EF4-FFF2-40B4-BE49-F238E27FC236}">
                <a16:creationId xmlns:a16="http://schemas.microsoft.com/office/drawing/2014/main" id="{CE983AF9-43E7-4710-B136-DE17EBCB99A2}"/>
              </a:ext>
            </a:extLst>
          </p:cNvPr>
          <p:cNvSpPr>
            <a:spLocks noGrp="1"/>
          </p:cNvSpPr>
          <p:nvPr>
            <p:ph type="sldNum" sz="quarter" idx="12"/>
          </p:nvPr>
        </p:nvSpPr>
        <p:spPr/>
        <p:txBody>
          <a:bodyPr/>
          <a:lstStyle/>
          <a:p>
            <a:fld id="{564A056B-E13F-40B7-9300-AB51B8EB7230}" type="slidenum">
              <a:rPr lang="en-US" smtClean="0"/>
              <a:t>15</a:t>
            </a:fld>
            <a:endParaRPr lang="en-US"/>
          </a:p>
        </p:txBody>
      </p:sp>
    </p:spTree>
    <p:extLst>
      <p:ext uri="{BB962C8B-B14F-4D97-AF65-F5344CB8AC3E}">
        <p14:creationId xmlns:p14="http://schemas.microsoft.com/office/powerpoint/2010/main" val="8252199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FF530-D0DF-490B-88E3-CFE1B89CDC2E}"/>
              </a:ext>
            </a:extLst>
          </p:cNvPr>
          <p:cNvSpPr>
            <a:spLocks noGrp="1"/>
          </p:cNvSpPr>
          <p:nvPr>
            <p:ph type="title"/>
          </p:nvPr>
        </p:nvSpPr>
        <p:spPr>
          <a:xfrm>
            <a:off x="838200" y="365125"/>
            <a:ext cx="10515600" cy="854075"/>
          </a:xfrm>
        </p:spPr>
        <p:txBody>
          <a:bodyPr/>
          <a:lstStyle/>
          <a:p>
            <a:r>
              <a:rPr lang="en-US" dirty="0"/>
              <a:t>Intergroup Relationships</a:t>
            </a:r>
          </a:p>
        </p:txBody>
      </p:sp>
      <p:sp>
        <p:nvSpPr>
          <p:cNvPr id="3" name="Content Placeholder 2">
            <a:extLst>
              <a:ext uri="{FF2B5EF4-FFF2-40B4-BE49-F238E27FC236}">
                <a16:creationId xmlns:a16="http://schemas.microsoft.com/office/drawing/2014/main" id="{102A9195-06CF-4E70-BB8C-08C2DD8EA68B}"/>
              </a:ext>
            </a:extLst>
          </p:cNvPr>
          <p:cNvSpPr>
            <a:spLocks noGrp="1"/>
          </p:cNvSpPr>
          <p:nvPr>
            <p:ph idx="1"/>
          </p:nvPr>
        </p:nvSpPr>
        <p:spPr>
          <a:xfrm>
            <a:off x="838200" y="1219200"/>
            <a:ext cx="10515600" cy="5387546"/>
          </a:xfrm>
        </p:spPr>
        <p:txBody>
          <a:bodyPr>
            <a:normAutofit lnSpcReduction="10000"/>
          </a:bodyPr>
          <a:lstStyle/>
          <a:p>
            <a:r>
              <a:rPr lang="en-US" dirty="0"/>
              <a:t>Genocide – the deliberate annihilation of a target (usually subordinate) group.</a:t>
            </a:r>
          </a:p>
          <a:p>
            <a:endParaRPr lang="en-US" dirty="0"/>
          </a:p>
          <a:p>
            <a:r>
              <a:rPr lang="en-US" dirty="0"/>
              <a:t>Expulsion – when a subordinate group is forced by a  dominant group, to leave a certain area or country.</a:t>
            </a:r>
          </a:p>
          <a:p>
            <a:endParaRPr lang="en-US" dirty="0"/>
          </a:p>
          <a:p>
            <a:r>
              <a:rPr lang="en-US" dirty="0"/>
              <a:t>Segregation – the physical separation of two groups, particularly in residence but also in workplace and social functions.</a:t>
            </a:r>
          </a:p>
          <a:p>
            <a:pPr lvl="1"/>
            <a:r>
              <a:rPr lang="en-US" dirty="0"/>
              <a:t>De jure segregation – recognized legally but occurred without laws (Jim Crow south, apartheid in South Africa)</a:t>
            </a:r>
          </a:p>
          <a:p>
            <a:pPr lvl="1"/>
            <a:r>
              <a:rPr lang="en-US" dirty="0"/>
              <a:t>De facto segregation - </a:t>
            </a:r>
            <a:r>
              <a:rPr lang="en-US" b="0" i="0" dirty="0">
                <a:solidFill>
                  <a:srgbClr val="1A1A1A"/>
                </a:solidFill>
                <a:effectLst/>
                <a:latin typeface="Arial" panose="020B0604020202020204" pitchFamily="34" charset="0"/>
              </a:rPr>
              <a:t>racial, ethnic, or other segregation resulting from societal differences between groups such as socioeconomic or political disparity, without institutionalized legislation intended to segregate.</a:t>
            </a:r>
            <a:endParaRPr lang="en-US" dirty="0"/>
          </a:p>
        </p:txBody>
      </p:sp>
      <p:sp>
        <p:nvSpPr>
          <p:cNvPr id="4" name="Slide Number Placeholder 3">
            <a:extLst>
              <a:ext uri="{FF2B5EF4-FFF2-40B4-BE49-F238E27FC236}">
                <a16:creationId xmlns:a16="http://schemas.microsoft.com/office/drawing/2014/main" id="{081B3DE6-19A9-42E6-905A-663FC044D650}"/>
              </a:ext>
            </a:extLst>
          </p:cNvPr>
          <p:cNvSpPr>
            <a:spLocks noGrp="1"/>
          </p:cNvSpPr>
          <p:nvPr>
            <p:ph type="sldNum" sz="quarter" idx="12"/>
          </p:nvPr>
        </p:nvSpPr>
        <p:spPr/>
        <p:txBody>
          <a:bodyPr/>
          <a:lstStyle/>
          <a:p>
            <a:fld id="{564A056B-E13F-40B7-9300-AB51B8EB7230}" type="slidenum">
              <a:rPr lang="en-US" smtClean="0"/>
              <a:t>16</a:t>
            </a:fld>
            <a:endParaRPr lang="en-US"/>
          </a:p>
        </p:txBody>
      </p:sp>
    </p:spTree>
    <p:extLst>
      <p:ext uri="{BB962C8B-B14F-4D97-AF65-F5344CB8AC3E}">
        <p14:creationId xmlns:p14="http://schemas.microsoft.com/office/powerpoint/2010/main" val="7134114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7730B-DEEC-4503-BE1B-A46C27D47ADD}"/>
              </a:ext>
            </a:extLst>
          </p:cNvPr>
          <p:cNvSpPr>
            <a:spLocks noGrp="1"/>
          </p:cNvSpPr>
          <p:nvPr>
            <p:ph type="title"/>
          </p:nvPr>
        </p:nvSpPr>
        <p:spPr/>
        <p:txBody>
          <a:bodyPr/>
          <a:lstStyle/>
          <a:p>
            <a:r>
              <a:rPr kumimoji="0" lang="en-US" sz="4400" b="0" i="0" u="none" strike="noStrike" kern="1200" cap="none" spc="0" normalizeH="0" baseline="0" noProof="0" dirty="0">
                <a:ln>
                  <a:noFill/>
                </a:ln>
                <a:solidFill>
                  <a:prstClr val="black"/>
                </a:solidFill>
                <a:effectLst/>
                <a:uLnTx/>
                <a:uFillTx/>
                <a:latin typeface="Calibri Light" panose="020F0302020204030204"/>
                <a:ea typeface="+mj-ea"/>
                <a:cs typeface="+mj-cs"/>
              </a:rPr>
              <a:t>Intergroup Relationships cont.</a:t>
            </a:r>
            <a:endParaRPr lang="en-US" dirty="0"/>
          </a:p>
        </p:txBody>
      </p:sp>
      <p:sp>
        <p:nvSpPr>
          <p:cNvPr id="3" name="Content Placeholder 2">
            <a:extLst>
              <a:ext uri="{FF2B5EF4-FFF2-40B4-BE49-F238E27FC236}">
                <a16:creationId xmlns:a16="http://schemas.microsoft.com/office/drawing/2014/main" id="{B893B1C9-80E7-4EAF-B4E7-A7521118A676}"/>
              </a:ext>
            </a:extLst>
          </p:cNvPr>
          <p:cNvSpPr>
            <a:spLocks noGrp="1"/>
          </p:cNvSpPr>
          <p:nvPr>
            <p:ph idx="1"/>
          </p:nvPr>
        </p:nvSpPr>
        <p:spPr/>
        <p:txBody>
          <a:bodyPr/>
          <a:lstStyle/>
          <a:p>
            <a:pPr lvl="1">
              <a:lnSpc>
                <a:spcPct val="100000"/>
              </a:lnSpc>
              <a:spcBef>
                <a:spcPct val="20000"/>
              </a:spcBef>
              <a:defRPr/>
            </a:pPr>
            <a:r>
              <a:rPr lang="en-US" dirty="0"/>
              <a:t>Pluralism - </a:t>
            </a:r>
            <a:r>
              <a:rPr kumimoji="0" lang="en-US" b="0" i="0" u="none" strike="noStrike" kern="1200" cap="none" spc="0" normalizeH="0" baseline="0" noProof="0" dirty="0">
                <a:ln>
                  <a:noFill/>
                </a:ln>
                <a:effectLst/>
                <a:uLnTx/>
                <a:uFillTx/>
                <a:latin typeface="Calibri"/>
                <a:ea typeface="+mn-ea"/>
                <a:cs typeface="+mn-cs"/>
              </a:rPr>
              <a:t>People of all races and ethnicities are distinct but have equal social standing. </a:t>
            </a:r>
          </a:p>
          <a:p>
            <a:pPr lvl="1">
              <a:lnSpc>
                <a:spcPct val="100000"/>
              </a:lnSpc>
              <a:spcBef>
                <a:spcPct val="20000"/>
              </a:spcBef>
              <a:defRPr/>
            </a:pPr>
            <a:endParaRPr kumimoji="0" lang="en-US" b="0" i="0" u="none" strike="noStrike" kern="1200" cap="none" spc="0" normalizeH="0" baseline="0" noProof="0" dirty="0">
              <a:ln>
                <a:noFill/>
              </a:ln>
              <a:effectLst/>
              <a:uLnTx/>
              <a:uFillTx/>
              <a:latin typeface="Calibri"/>
              <a:ea typeface="+mn-ea"/>
              <a:cs typeface="+mn-cs"/>
            </a:endParaRPr>
          </a:p>
          <a:p>
            <a:pPr lvl="1">
              <a:lnSpc>
                <a:spcPct val="100000"/>
              </a:lnSpc>
              <a:spcBef>
                <a:spcPct val="20000"/>
              </a:spcBef>
              <a:defRPr/>
            </a:pPr>
            <a:r>
              <a:rPr lang="en-US" altLang="en-US" dirty="0">
                <a:latin typeface="Calibri"/>
              </a:rPr>
              <a:t>Assimilation – </a:t>
            </a:r>
            <a:r>
              <a:rPr lang="en-US" altLang="en-US" sz="2200" dirty="0">
                <a:latin typeface="Calibri"/>
              </a:rPr>
              <a:t>When minorities</a:t>
            </a:r>
            <a:r>
              <a:rPr kumimoji="0" lang="en-US" sz="2200" b="0" i="0" u="none" strike="noStrike" kern="1200" cap="none" spc="0" normalizeH="0" baseline="0" noProof="0" dirty="0">
                <a:ln>
                  <a:noFill/>
                </a:ln>
                <a:effectLst/>
                <a:uLnTx/>
                <a:uFillTx/>
                <a:latin typeface="Calibri"/>
                <a:ea typeface="+mn-ea"/>
                <a:cs typeface="+mn-cs"/>
              </a:rPr>
              <a:t> gradually adopt patterns of the dominant culture.</a:t>
            </a:r>
          </a:p>
          <a:p>
            <a:pPr lvl="1">
              <a:lnSpc>
                <a:spcPct val="100000"/>
              </a:lnSpc>
              <a:spcBef>
                <a:spcPct val="20000"/>
              </a:spcBef>
              <a:defRPr/>
            </a:pPr>
            <a:endParaRPr kumimoji="0" lang="en-US" sz="2200" b="0" i="0" u="none" strike="noStrike" kern="1200" cap="none" spc="0" normalizeH="0" baseline="0" noProof="0" dirty="0">
              <a:ln>
                <a:noFill/>
              </a:ln>
              <a:effectLst/>
              <a:uLnTx/>
              <a:uFillTx/>
              <a:latin typeface="Calibri"/>
              <a:ea typeface="+mn-ea"/>
              <a:cs typeface="+mn-cs"/>
            </a:endParaRPr>
          </a:p>
          <a:p>
            <a:pPr lvl="1">
              <a:lnSpc>
                <a:spcPct val="100000"/>
              </a:lnSpc>
              <a:spcBef>
                <a:spcPct val="20000"/>
              </a:spcBef>
              <a:defRPr/>
            </a:pPr>
            <a:r>
              <a:rPr lang="en-US" sz="2200" dirty="0">
                <a:latin typeface="Calibri"/>
              </a:rPr>
              <a:t>Amalgamation – when minority groups and majority groups combine to form a new group.</a:t>
            </a:r>
            <a:endParaRPr kumimoji="0" lang="en-US" sz="2200" b="0" i="0" u="none" strike="noStrike" kern="1200" cap="none" spc="0" normalizeH="0" baseline="0" noProof="0" dirty="0">
              <a:ln>
                <a:noFill/>
              </a:ln>
              <a:effectLst/>
              <a:uLnTx/>
              <a:uFillTx/>
              <a:latin typeface="Calibri"/>
              <a:ea typeface="+mn-ea"/>
              <a:cs typeface="+mn-cs"/>
            </a:endParaRPr>
          </a:p>
          <a:p>
            <a:pPr lvl="1">
              <a:lnSpc>
                <a:spcPct val="100000"/>
              </a:lnSpc>
              <a:spcBef>
                <a:spcPct val="20000"/>
              </a:spcBef>
              <a:defRPr/>
            </a:pPr>
            <a:endParaRPr kumimoji="0" lang="en-US" altLang="en-US" b="0" i="0" u="none" strike="noStrike" kern="1200" cap="none" spc="0" normalizeH="0" baseline="0" noProof="0" dirty="0">
              <a:ln>
                <a:noFill/>
              </a:ln>
              <a:effectLst/>
              <a:uLnTx/>
              <a:uFillTx/>
              <a:latin typeface="Calibri"/>
              <a:ea typeface="+mn-ea"/>
              <a:cs typeface="+mn-cs"/>
            </a:endParaRPr>
          </a:p>
          <a:p>
            <a:endParaRPr lang="en-US" dirty="0"/>
          </a:p>
        </p:txBody>
      </p:sp>
      <p:sp>
        <p:nvSpPr>
          <p:cNvPr id="4" name="Slide Number Placeholder 3">
            <a:extLst>
              <a:ext uri="{FF2B5EF4-FFF2-40B4-BE49-F238E27FC236}">
                <a16:creationId xmlns:a16="http://schemas.microsoft.com/office/drawing/2014/main" id="{9DA9051E-08DF-4976-816F-C08BF2B3FEEE}"/>
              </a:ext>
            </a:extLst>
          </p:cNvPr>
          <p:cNvSpPr>
            <a:spLocks noGrp="1"/>
          </p:cNvSpPr>
          <p:nvPr>
            <p:ph type="sldNum" sz="quarter" idx="12"/>
          </p:nvPr>
        </p:nvSpPr>
        <p:spPr/>
        <p:txBody>
          <a:bodyPr/>
          <a:lstStyle/>
          <a:p>
            <a:fld id="{564A056B-E13F-40B7-9300-AB51B8EB7230}" type="slidenum">
              <a:rPr lang="en-US" smtClean="0"/>
              <a:t>17</a:t>
            </a:fld>
            <a:endParaRPr lang="en-US"/>
          </a:p>
        </p:txBody>
      </p:sp>
    </p:spTree>
    <p:extLst>
      <p:ext uri="{BB962C8B-B14F-4D97-AF65-F5344CB8AC3E}">
        <p14:creationId xmlns:p14="http://schemas.microsoft.com/office/powerpoint/2010/main" val="32258751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43EBC-CF3A-43F5-813B-E798CC3F4446}"/>
              </a:ext>
            </a:extLst>
          </p:cNvPr>
          <p:cNvSpPr>
            <a:spLocks noGrp="1"/>
          </p:cNvSpPr>
          <p:nvPr>
            <p:ph type="title"/>
          </p:nvPr>
        </p:nvSpPr>
        <p:spPr>
          <a:xfrm>
            <a:off x="689919" y="2951806"/>
            <a:ext cx="10515600" cy="1325563"/>
          </a:xfrm>
        </p:spPr>
        <p:txBody>
          <a:bodyPr/>
          <a:lstStyle/>
          <a:p>
            <a:pPr algn="ctr"/>
            <a:r>
              <a:rPr lang="en-US" dirty="0"/>
              <a:t>The End</a:t>
            </a:r>
            <a:br>
              <a:rPr lang="en-US" dirty="0"/>
            </a:br>
            <a:r>
              <a:rPr lang="en-US" dirty="0"/>
              <a:t>Part 1</a:t>
            </a:r>
          </a:p>
        </p:txBody>
      </p:sp>
      <p:sp>
        <p:nvSpPr>
          <p:cNvPr id="3" name="Content Placeholder 2">
            <a:extLst>
              <a:ext uri="{FF2B5EF4-FFF2-40B4-BE49-F238E27FC236}">
                <a16:creationId xmlns:a16="http://schemas.microsoft.com/office/drawing/2014/main" id="{D71EDA94-47F9-4620-9B2D-2DED859508EC}"/>
              </a:ext>
            </a:extLst>
          </p:cNvPr>
          <p:cNvSpPr>
            <a:spLocks noGrp="1"/>
          </p:cNvSpPr>
          <p:nvPr>
            <p:ph idx="1"/>
          </p:nvPr>
        </p:nvSpPr>
        <p:spPr/>
        <p:txBody>
          <a:bodyPr/>
          <a:lstStyle/>
          <a:p>
            <a:pPr marL="0" indent="0">
              <a:buNone/>
            </a:pPr>
            <a:r>
              <a:rPr lang="en-US" dirty="0"/>
              <a:t> </a:t>
            </a:r>
          </a:p>
        </p:txBody>
      </p:sp>
      <p:sp>
        <p:nvSpPr>
          <p:cNvPr id="4" name="Slide Number Placeholder 3">
            <a:extLst>
              <a:ext uri="{FF2B5EF4-FFF2-40B4-BE49-F238E27FC236}">
                <a16:creationId xmlns:a16="http://schemas.microsoft.com/office/drawing/2014/main" id="{466CEE6E-23CE-42BF-8C95-E89A0FA889C8}"/>
              </a:ext>
            </a:extLst>
          </p:cNvPr>
          <p:cNvSpPr>
            <a:spLocks noGrp="1"/>
          </p:cNvSpPr>
          <p:nvPr>
            <p:ph type="sldNum" sz="quarter" idx="12"/>
          </p:nvPr>
        </p:nvSpPr>
        <p:spPr/>
        <p:txBody>
          <a:bodyPr/>
          <a:lstStyle/>
          <a:p>
            <a:fld id="{564A056B-E13F-40B7-9300-AB51B8EB7230}" type="slidenum">
              <a:rPr lang="en-US" smtClean="0"/>
              <a:t>18</a:t>
            </a:fld>
            <a:endParaRPr lang="en-US" dirty="0"/>
          </a:p>
        </p:txBody>
      </p:sp>
    </p:spTree>
    <p:extLst>
      <p:ext uri="{BB962C8B-B14F-4D97-AF65-F5344CB8AC3E}">
        <p14:creationId xmlns:p14="http://schemas.microsoft.com/office/powerpoint/2010/main" val="4128643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8D8D718-1F03-4BD1-B841-8F76D4DFCAFD}"/>
              </a:ext>
            </a:extLst>
          </p:cNvPr>
          <p:cNvSpPr>
            <a:spLocks noGrp="1"/>
          </p:cNvSpPr>
          <p:nvPr>
            <p:ph type="title"/>
          </p:nvPr>
        </p:nvSpPr>
        <p:spPr>
          <a:xfrm>
            <a:off x="1324286" y="1798416"/>
            <a:ext cx="3250728" cy="3253660"/>
          </a:xfrm>
        </p:spPr>
        <p:txBody>
          <a:bodyPr anchor="ctr">
            <a:normAutofit/>
          </a:bodyPr>
          <a:lstStyle/>
          <a:p>
            <a:pPr algn="ctr"/>
            <a:r>
              <a:rPr lang="en-US" sz="5600" dirty="0">
                <a:solidFill>
                  <a:srgbClr val="FFFFFF"/>
                </a:solidFill>
              </a:rPr>
              <a:t>Covered in this Chapter</a:t>
            </a: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dirty="0"/>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dirty="0"/>
          </a:p>
        </p:txBody>
      </p:sp>
      <p:graphicFrame>
        <p:nvGraphicFramePr>
          <p:cNvPr id="20" name="Content Placeholder 2">
            <a:extLst>
              <a:ext uri="{FF2B5EF4-FFF2-40B4-BE49-F238E27FC236}">
                <a16:creationId xmlns:a16="http://schemas.microsoft.com/office/drawing/2014/main" id="{B4F3D151-D455-4EFC-808E-1EAAF141D0C6}"/>
              </a:ext>
            </a:extLst>
          </p:cNvPr>
          <p:cNvGraphicFramePr>
            <a:graphicFrameLocks noGrp="1"/>
          </p:cNvGraphicFramePr>
          <p:nvPr>
            <p:ph idx="1"/>
          </p:nvPr>
        </p:nvGraphicFramePr>
        <p:xfrm>
          <a:off x="6297233" y="518400"/>
          <a:ext cx="5344658" cy="58379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dirty="0"/>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6F6F7416-4339-4C7A-B51F-3DBCE5E4573D}"/>
              </a:ext>
            </a:extLst>
          </p:cNvPr>
          <p:cNvSpPr>
            <a:spLocks noGrp="1"/>
          </p:cNvSpPr>
          <p:nvPr>
            <p:ph type="sldNum" sz="quarter" idx="12"/>
          </p:nvPr>
        </p:nvSpPr>
        <p:spPr/>
        <p:txBody>
          <a:bodyPr/>
          <a:lstStyle/>
          <a:p>
            <a:fld id="{564A056B-E13F-40B7-9300-AB51B8EB7230}" type="slidenum">
              <a:rPr lang="en-US" smtClean="0"/>
              <a:t>2</a:t>
            </a:fld>
            <a:endParaRPr lang="en-US" dirty="0"/>
          </a:p>
        </p:txBody>
      </p:sp>
    </p:spTree>
    <p:extLst>
      <p:ext uri="{BB962C8B-B14F-4D97-AF65-F5344CB8AC3E}">
        <p14:creationId xmlns:p14="http://schemas.microsoft.com/office/powerpoint/2010/main" val="3562388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26F7D-1FFB-4A84-BE6A-A647FEEBCA7F}"/>
              </a:ext>
            </a:extLst>
          </p:cNvPr>
          <p:cNvSpPr>
            <a:spLocks noGrp="1"/>
          </p:cNvSpPr>
          <p:nvPr>
            <p:ph type="title"/>
          </p:nvPr>
        </p:nvSpPr>
        <p:spPr/>
        <p:txBody>
          <a:bodyPr/>
          <a:lstStyle/>
          <a:p>
            <a:r>
              <a:rPr lang="en-US" dirty="0"/>
              <a:t>Trayvon Martin	</a:t>
            </a:r>
          </a:p>
        </p:txBody>
      </p:sp>
      <p:sp>
        <p:nvSpPr>
          <p:cNvPr id="3" name="Content Placeholder 2">
            <a:extLst>
              <a:ext uri="{FF2B5EF4-FFF2-40B4-BE49-F238E27FC236}">
                <a16:creationId xmlns:a16="http://schemas.microsoft.com/office/drawing/2014/main" id="{EE891EC4-BAC5-4369-B101-DA9CE0292417}"/>
              </a:ext>
            </a:extLst>
          </p:cNvPr>
          <p:cNvSpPr>
            <a:spLocks noGrp="1"/>
          </p:cNvSpPr>
          <p:nvPr>
            <p:ph idx="1"/>
          </p:nvPr>
        </p:nvSpPr>
        <p:spPr/>
        <p:txBody>
          <a:bodyPr/>
          <a:lstStyle/>
          <a:p>
            <a:pPr marL="0" marR="0" lvl="0" indent="-29718"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In 2012, seventeen-year-old Trayvon Martin was shot and killed by twenty-eight-year-old George Zimmerman, who was the coordinator of his Florida community</a:t>
            </a:r>
            <a:r>
              <a:rPr kumimoji="0" lang="fr-FR" sz="2400" b="0" i="0" u="none" strike="noStrike" kern="1200" cap="none" spc="0" normalizeH="0" baseline="0" noProof="0" dirty="0">
                <a:ln>
                  <a:noFill/>
                </a:ln>
                <a:solidFill>
                  <a:prstClr val="black"/>
                </a:solidFill>
                <a:effectLst/>
                <a:uLnTx/>
                <a:uFillTx/>
                <a:latin typeface="Calibri"/>
                <a:ea typeface="+mn-ea"/>
                <a:cs typeface="+mn-cs"/>
              </a:rPr>
              <a:t>'</a:t>
            </a:r>
            <a:r>
              <a:rPr kumimoji="0" lang="en-US" sz="2400" b="0" i="0" u="none" strike="noStrike" kern="1200" cap="none" spc="0" normalizeH="0" baseline="0" noProof="0" dirty="0">
                <a:ln>
                  <a:noFill/>
                </a:ln>
                <a:solidFill>
                  <a:prstClr val="black"/>
                </a:solidFill>
                <a:effectLst/>
                <a:uLnTx/>
                <a:uFillTx/>
                <a:latin typeface="Calibri"/>
                <a:ea typeface="+mn-ea"/>
                <a:cs typeface="+mn-cs"/>
              </a:rPr>
              <a:t>s neighborhood watch program.</a:t>
            </a:r>
          </a:p>
          <a:p>
            <a:pPr marL="0" marR="0" lvl="0" indent="-29718" algn="l" defTabSz="914400" rtl="0" eaLnBrk="1" fontAlgn="auto" latinLnBrk="0" hangingPunct="1">
              <a:lnSpc>
                <a:spcPct val="100000"/>
              </a:lnSpc>
              <a:spcBef>
                <a:spcPct val="20000"/>
              </a:spcBef>
              <a:spcAft>
                <a:spcPts val="0"/>
              </a:spcAft>
              <a:buClrTx/>
              <a:buSzTx/>
              <a:buFont typeface="Arial" pitchFamily="34" charset="0"/>
              <a:buNone/>
              <a:tabLst/>
              <a:defRPr/>
            </a:pPr>
            <a:endParaRPr lang="en-US" altLang="en-US" sz="2400" dirty="0">
              <a:solidFill>
                <a:prstClr val="black"/>
              </a:solidFill>
              <a:latin typeface="Calibri"/>
            </a:endParaRPr>
          </a:p>
          <a:p>
            <a:pPr marL="0" marR="0" lvl="0" indent="-29718"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altLang="en-US" sz="2400" b="0" i="0" u="none" strike="noStrike" kern="1200" cap="none" spc="0" normalizeH="0" baseline="0" noProof="0" dirty="0">
                <a:ln>
                  <a:noFill/>
                </a:ln>
                <a:solidFill>
                  <a:prstClr val="black"/>
                </a:solidFill>
                <a:effectLst/>
                <a:uLnTx/>
                <a:uFillTx/>
                <a:latin typeface="Calibri"/>
                <a:ea typeface="+mn-ea"/>
                <a:cs typeface="+mn-cs"/>
              </a:rPr>
              <a:t>Zimmerman was charged with second degree murder and later, found not guilty. Since Trayvon Martin’s death several African American men have been killed by law enforcement officers. </a:t>
            </a:r>
          </a:p>
          <a:p>
            <a:pPr marL="0" marR="0" lvl="0" indent="-29718" algn="l" defTabSz="914400" rtl="0" eaLnBrk="1" fontAlgn="auto" latinLnBrk="0" hangingPunct="1">
              <a:lnSpc>
                <a:spcPct val="100000"/>
              </a:lnSpc>
              <a:spcBef>
                <a:spcPct val="20000"/>
              </a:spcBef>
              <a:spcAft>
                <a:spcPts val="0"/>
              </a:spcAft>
              <a:buClrTx/>
              <a:buSzTx/>
              <a:buFont typeface="Arial" pitchFamily="34" charset="0"/>
              <a:buNone/>
              <a:tabLst/>
              <a:defRPr/>
            </a:pPr>
            <a:r>
              <a:rPr lang="en-US" altLang="en-US" sz="2400" dirty="0">
                <a:solidFill>
                  <a:prstClr val="black"/>
                </a:solidFill>
                <a:latin typeface="Calibri"/>
              </a:rPr>
              <a:t>Do you think race was the factor?</a:t>
            </a:r>
            <a:endParaRPr kumimoji="0" lang="en-US" altLang="en-US" sz="3200" b="0" i="0" u="none" strike="noStrike" kern="1200" cap="none" spc="0" normalizeH="0" baseline="0" noProof="0" dirty="0">
              <a:ln>
                <a:noFill/>
              </a:ln>
              <a:solidFill>
                <a:prstClr val="white"/>
              </a:solidFill>
              <a:effectLst/>
              <a:uLnTx/>
              <a:uFillTx/>
              <a:latin typeface="Calibri"/>
              <a:ea typeface="+mn-ea"/>
              <a:cs typeface="+mn-cs"/>
            </a:endParaRPr>
          </a:p>
          <a:p>
            <a:endParaRPr lang="en-US" dirty="0"/>
          </a:p>
          <a:p>
            <a:endParaRPr lang="en-US" dirty="0"/>
          </a:p>
        </p:txBody>
      </p:sp>
      <p:sp>
        <p:nvSpPr>
          <p:cNvPr id="4" name="Slide Number Placeholder 3">
            <a:extLst>
              <a:ext uri="{FF2B5EF4-FFF2-40B4-BE49-F238E27FC236}">
                <a16:creationId xmlns:a16="http://schemas.microsoft.com/office/drawing/2014/main" id="{CD74A97F-AB6D-45C9-9A40-EBB50F0AF196}"/>
              </a:ext>
            </a:extLst>
          </p:cNvPr>
          <p:cNvSpPr>
            <a:spLocks noGrp="1"/>
          </p:cNvSpPr>
          <p:nvPr>
            <p:ph type="sldNum" sz="quarter" idx="12"/>
          </p:nvPr>
        </p:nvSpPr>
        <p:spPr/>
        <p:txBody>
          <a:bodyPr/>
          <a:lstStyle/>
          <a:p>
            <a:fld id="{564A056B-E13F-40B7-9300-AB51B8EB7230}" type="slidenum">
              <a:rPr lang="en-US" smtClean="0"/>
              <a:t>3</a:t>
            </a:fld>
            <a:endParaRPr lang="en-US" dirty="0"/>
          </a:p>
        </p:txBody>
      </p:sp>
    </p:spTree>
    <p:extLst>
      <p:ext uri="{BB962C8B-B14F-4D97-AF65-F5344CB8AC3E}">
        <p14:creationId xmlns:p14="http://schemas.microsoft.com/office/powerpoint/2010/main" val="1536668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384AA-0490-42CA-898C-C7FC60B8396D}"/>
              </a:ext>
            </a:extLst>
          </p:cNvPr>
          <p:cNvSpPr>
            <a:spLocks noGrp="1"/>
          </p:cNvSpPr>
          <p:nvPr>
            <p:ph type="title"/>
          </p:nvPr>
        </p:nvSpPr>
        <p:spPr/>
        <p:txBody>
          <a:bodyPr/>
          <a:lstStyle/>
          <a:p>
            <a:pPr algn="ctr"/>
            <a:r>
              <a:rPr lang="en-US" dirty="0">
                <a:latin typeface="Arial" panose="020B0604020202020204" pitchFamily="34" charset="0"/>
              </a:rPr>
              <a:t>How Race is Defined</a:t>
            </a:r>
          </a:p>
        </p:txBody>
      </p:sp>
      <p:sp>
        <p:nvSpPr>
          <p:cNvPr id="3" name="Content Placeholder 2">
            <a:extLst>
              <a:ext uri="{FF2B5EF4-FFF2-40B4-BE49-F238E27FC236}">
                <a16:creationId xmlns:a16="http://schemas.microsoft.com/office/drawing/2014/main" id="{31AB5AAD-C7C9-4792-95A7-15C1E4E081FF}"/>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The concept of race has evolved over time.</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In the past, theorists defined race based on geographic regions, ethnicities, skin colors and more.</a:t>
            </a:r>
          </a:p>
          <a:p>
            <a:endParaRPr lang="en-US" dirty="0">
              <a:latin typeface="Arial" panose="020B0604020202020204" pitchFamily="34" charset="0"/>
              <a:cs typeface="Arial" panose="020B0604020202020204" pitchFamily="34" charset="0"/>
            </a:endParaRPr>
          </a:p>
          <a:p>
            <a:r>
              <a:rPr lang="en-US" u="sng" cap="all" dirty="0">
                <a:latin typeface="Arial" panose="020B0604020202020204" pitchFamily="34" charset="0"/>
                <a:cs typeface="Arial" panose="020B0604020202020204" pitchFamily="34" charset="0"/>
              </a:rPr>
              <a:t>Race is socially constructed</a:t>
            </a:r>
            <a:r>
              <a:rPr lang="en-US" cap="all"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and is used as a means of sociologically understanding racial categories.</a:t>
            </a:r>
            <a:endParaRPr lang="en-US" u="sng" cap="all"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8E2DA50C-02A6-4660-8C79-A3E0246BC3BD}"/>
              </a:ext>
            </a:extLst>
          </p:cNvPr>
          <p:cNvSpPr>
            <a:spLocks noGrp="1"/>
          </p:cNvSpPr>
          <p:nvPr>
            <p:ph type="sldNum" sz="quarter" idx="12"/>
          </p:nvPr>
        </p:nvSpPr>
        <p:spPr/>
        <p:txBody>
          <a:bodyPr/>
          <a:lstStyle/>
          <a:p>
            <a:fld id="{564A056B-E13F-40B7-9300-AB51B8EB7230}" type="slidenum">
              <a:rPr lang="en-US" smtClean="0">
                <a:latin typeface="Arial" panose="020B0604020202020204" pitchFamily="34" charset="0"/>
                <a:cs typeface="Arial" panose="020B0604020202020204" pitchFamily="34" charset="0"/>
              </a:rPr>
              <a:t>4</a:t>
            </a:fld>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27269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A0310-874B-4128-AEBA-06D0D8436A17}"/>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Race</a:t>
            </a:r>
            <a:r>
              <a:rPr lang="en-US" dirty="0"/>
              <a:t> cont. </a:t>
            </a:r>
          </a:p>
        </p:txBody>
      </p:sp>
      <p:sp>
        <p:nvSpPr>
          <p:cNvPr id="3" name="Content Placeholder 2">
            <a:extLst>
              <a:ext uri="{FF2B5EF4-FFF2-40B4-BE49-F238E27FC236}">
                <a16:creationId xmlns:a16="http://schemas.microsoft.com/office/drawing/2014/main" id="{5C3D1420-4F32-4DBF-80B8-744F3BF992B3}"/>
              </a:ext>
            </a:extLst>
          </p:cNvPr>
          <p:cNvSpPr>
            <a:spLocks noGrp="1"/>
          </p:cNvSpPr>
          <p:nvPr>
            <p:ph idx="1"/>
          </p:nvPr>
        </p:nvSpPr>
        <p:spPr/>
        <p:txBody>
          <a:bodyPr/>
          <a:lstStyle/>
          <a:p>
            <a:pPr marL="0" indent="0">
              <a:buNone/>
            </a:pPr>
            <a:r>
              <a:rPr lang="en-US" dirty="0">
                <a:latin typeface="Arial" panose="020B0604020202020204" pitchFamily="34" charset="0"/>
                <a:cs typeface="Arial" panose="020B0604020202020204" pitchFamily="34" charset="0"/>
              </a:rPr>
              <a:t>These professional organizations agree on how race should be defined:</a:t>
            </a:r>
          </a:p>
          <a:p>
            <a:pPr marL="0" indent="0">
              <a:buNone/>
            </a:pP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American Sociological Association</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American Association of  Anthropologists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American Psychological Association</a:t>
            </a:r>
          </a:p>
          <a:p>
            <a:endParaRPr lang="en-US" dirty="0"/>
          </a:p>
        </p:txBody>
      </p:sp>
      <p:sp>
        <p:nvSpPr>
          <p:cNvPr id="4" name="Slide Number Placeholder 3">
            <a:extLst>
              <a:ext uri="{FF2B5EF4-FFF2-40B4-BE49-F238E27FC236}">
                <a16:creationId xmlns:a16="http://schemas.microsoft.com/office/drawing/2014/main" id="{7BBB188D-B6EF-4F1D-B690-0B9A5E7ED76D}"/>
              </a:ext>
            </a:extLst>
          </p:cNvPr>
          <p:cNvSpPr>
            <a:spLocks noGrp="1"/>
          </p:cNvSpPr>
          <p:nvPr>
            <p:ph type="sldNum" sz="quarter" idx="12"/>
          </p:nvPr>
        </p:nvSpPr>
        <p:spPr/>
        <p:txBody>
          <a:bodyPr/>
          <a:lstStyle/>
          <a:p>
            <a:fld id="{564A056B-E13F-40B7-9300-AB51B8EB7230}" type="slidenum">
              <a:rPr lang="en-US" smtClean="0"/>
              <a:t>5</a:t>
            </a:fld>
            <a:endParaRPr lang="en-US" dirty="0"/>
          </a:p>
        </p:txBody>
      </p:sp>
    </p:spTree>
    <p:extLst>
      <p:ext uri="{BB962C8B-B14F-4D97-AF65-F5344CB8AC3E}">
        <p14:creationId xmlns:p14="http://schemas.microsoft.com/office/powerpoint/2010/main" val="2780630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55C31-1ECB-4EBE-8CC1-5C37EF41931C}"/>
              </a:ext>
            </a:extLst>
          </p:cNvPr>
          <p:cNvSpPr>
            <a:spLocks noGrp="1"/>
          </p:cNvSpPr>
          <p:nvPr>
            <p:ph type="title"/>
          </p:nvPr>
        </p:nvSpPr>
        <p:spPr/>
        <p:txBody>
          <a:bodyPr/>
          <a:lstStyle/>
          <a:p>
            <a:r>
              <a:rPr lang="en-US" dirty="0"/>
              <a:t>Ethnicity</a:t>
            </a:r>
            <a:br>
              <a:rPr lang="en-US" dirty="0"/>
            </a:br>
            <a:endParaRPr lang="en-US" dirty="0"/>
          </a:p>
        </p:txBody>
      </p:sp>
      <p:sp>
        <p:nvSpPr>
          <p:cNvPr id="3" name="Content Placeholder 2">
            <a:extLst>
              <a:ext uri="{FF2B5EF4-FFF2-40B4-BE49-F238E27FC236}">
                <a16:creationId xmlns:a16="http://schemas.microsoft.com/office/drawing/2014/main" id="{2C41C30F-E986-4307-AE36-250577070041}"/>
              </a:ext>
            </a:extLst>
          </p:cNvPr>
          <p:cNvSpPr>
            <a:spLocks noGrp="1"/>
          </p:cNvSpPr>
          <p:nvPr>
            <p:ph idx="1"/>
          </p:nvPr>
        </p:nvSpPr>
        <p:spPr>
          <a:xfrm>
            <a:off x="362207" y="1847850"/>
            <a:ext cx="10515600" cy="4351338"/>
          </a:xfrm>
        </p:spPr>
        <p:txBody>
          <a:bodyPr/>
          <a:lstStyle/>
          <a:p>
            <a:r>
              <a:rPr lang="en-US" dirty="0"/>
              <a:t>Ethnicity describes shared culture</a:t>
            </a:r>
          </a:p>
          <a:p>
            <a:pPr marL="0" indent="0">
              <a:buNone/>
            </a:pPr>
            <a:endParaRPr lang="en-US" dirty="0"/>
          </a:p>
          <a:p>
            <a:pPr lvl="1"/>
            <a:r>
              <a:rPr lang="en-US" dirty="0"/>
              <a:t>Practices, values, and beliefs of a group</a:t>
            </a:r>
          </a:p>
          <a:p>
            <a:pPr lvl="1"/>
            <a:endParaRPr lang="en-US" dirty="0"/>
          </a:p>
          <a:p>
            <a:pPr lvl="1"/>
            <a:r>
              <a:rPr lang="en-US" dirty="0"/>
              <a:t>They may include a shared language, religion, and traditions among other things.</a:t>
            </a:r>
          </a:p>
          <a:p>
            <a:pPr lvl="1"/>
            <a:endParaRPr lang="en-US" dirty="0"/>
          </a:p>
          <a:p>
            <a:pPr lvl="1"/>
            <a:r>
              <a:rPr lang="en-US" dirty="0"/>
              <a:t>Like race, the definition of ethnicity has changed over time.</a:t>
            </a:r>
          </a:p>
          <a:p>
            <a:pPr lvl="1"/>
            <a:endParaRPr lang="en-US" dirty="0"/>
          </a:p>
          <a:p>
            <a:endParaRPr lang="en-US" dirty="0"/>
          </a:p>
        </p:txBody>
      </p:sp>
      <p:sp>
        <p:nvSpPr>
          <p:cNvPr id="4" name="Slide Number Placeholder 3">
            <a:extLst>
              <a:ext uri="{FF2B5EF4-FFF2-40B4-BE49-F238E27FC236}">
                <a16:creationId xmlns:a16="http://schemas.microsoft.com/office/drawing/2014/main" id="{FCB4F816-A8FF-45BE-8237-FD9528C5BA4F}"/>
              </a:ext>
            </a:extLst>
          </p:cNvPr>
          <p:cNvSpPr>
            <a:spLocks noGrp="1"/>
          </p:cNvSpPr>
          <p:nvPr>
            <p:ph type="sldNum" sz="quarter" idx="12"/>
          </p:nvPr>
        </p:nvSpPr>
        <p:spPr/>
        <p:txBody>
          <a:bodyPr/>
          <a:lstStyle/>
          <a:p>
            <a:fld id="{564A056B-E13F-40B7-9300-AB51B8EB7230}" type="slidenum">
              <a:rPr lang="en-US" smtClean="0"/>
              <a:t>6</a:t>
            </a:fld>
            <a:endParaRPr lang="en-US" dirty="0"/>
          </a:p>
        </p:txBody>
      </p:sp>
      <p:pic>
        <p:nvPicPr>
          <p:cNvPr id="2050" name="Picture 2" descr="New guidance on race and ethnicity for psychologists">
            <a:extLst>
              <a:ext uri="{FF2B5EF4-FFF2-40B4-BE49-F238E27FC236}">
                <a16:creationId xmlns:a16="http://schemas.microsoft.com/office/drawing/2014/main" id="{BDE1F756-69D7-4F72-9F3B-4B071A429B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62763" y="682624"/>
            <a:ext cx="4330021" cy="2227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02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D3B79-8CEB-4433-A750-57F1FDB6BBE2}"/>
              </a:ext>
            </a:extLst>
          </p:cNvPr>
          <p:cNvSpPr>
            <a:spLocks noGrp="1"/>
          </p:cNvSpPr>
          <p:nvPr>
            <p:ph type="title"/>
          </p:nvPr>
        </p:nvSpPr>
        <p:spPr/>
        <p:txBody>
          <a:bodyPr/>
          <a:lstStyle/>
          <a:p>
            <a:r>
              <a:rPr lang="en-US" dirty="0"/>
              <a:t>Minority Groups		</a:t>
            </a:r>
          </a:p>
        </p:txBody>
      </p:sp>
      <p:sp>
        <p:nvSpPr>
          <p:cNvPr id="3" name="Content Placeholder 2">
            <a:extLst>
              <a:ext uri="{FF2B5EF4-FFF2-40B4-BE49-F238E27FC236}">
                <a16:creationId xmlns:a16="http://schemas.microsoft.com/office/drawing/2014/main" id="{D791E48A-F261-4D93-9FC6-60A3B2BC822E}"/>
              </a:ext>
            </a:extLst>
          </p:cNvPr>
          <p:cNvSpPr>
            <a:spLocks noGrp="1"/>
          </p:cNvSpPr>
          <p:nvPr>
            <p:ph idx="1"/>
          </p:nvPr>
        </p:nvSpPr>
        <p:spPr/>
        <p:txBody>
          <a:bodyPr>
            <a:normAutofit/>
          </a:bodyPr>
          <a:lstStyle/>
          <a:p>
            <a:r>
              <a:rPr lang="en-US" dirty="0"/>
              <a:t>Minority - Groups of people singled out because of their physical or cultural characteristics.</a:t>
            </a:r>
          </a:p>
          <a:p>
            <a:pPr lvl="1"/>
            <a:r>
              <a:rPr lang="en-US" dirty="0"/>
              <a:t>These groups are singled out from others in society and are treated unfairly</a:t>
            </a:r>
          </a:p>
          <a:p>
            <a:pPr lvl="1"/>
            <a:endParaRPr lang="en-US" dirty="0"/>
          </a:p>
          <a:p>
            <a:pPr lvl="1"/>
            <a:r>
              <a:rPr lang="en-US" dirty="0"/>
              <a:t>The term “subordinate” group can be used interchangeably with minority group.</a:t>
            </a:r>
          </a:p>
          <a:p>
            <a:pPr lvl="1"/>
            <a:endParaRPr lang="en-US" dirty="0"/>
          </a:p>
          <a:p>
            <a:pPr lvl="1"/>
            <a:r>
              <a:rPr lang="en-US" dirty="0"/>
              <a:t>The term “dominate” group is opposite of subordinate group; people in the dominate group hold the most power in a given society.  The subordinate group has little power compared to the dominate group.</a:t>
            </a:r>
          </a:p>
          <a:p>
            <a:pPr lvl="1"/>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DBEBE42D-AF9D-417F-93C4-EE1F598E6CCB}"/>
              </a:ext>
            </a:extLst>
          </p:cNvPr>
          <p:cNvSpPr>
            <a:spLocks noGrp="1"/>
          </p:cNvSpPr>
          <p:nvPr>
            <p:ph type="sldNum" sz="quarter" idx="12"/>
          </p:nvPr>
        </p:nvSpPr>
        <p:spPr/>
        <p:txBody>
          <a:bodyPr/>
          <a:lstStyle/>
          <a:p>
            <a:fld id="{564A056B-E13F-40B7-9300-AB51B8EB7230}" type="slidenum">
              <a:rPr lang="en-US" smtClean="0"/>
              <a:t>7</a:t>
            </a:fld>
            <a:endParaRPr lang="en-US" dirty="0"/>
          </a:p>
        </p:txBody>
      </p:sp>
    </p:spTree>
    <p:extLst>
      <p:ext uri="{BB962C8B-B14F-4D97-AF65-F5344CB8AC3E}">
        <p14:creationId xmlns:p14="http://schemas.microsoft.com/office/powerpoint/2010/main" val="3767584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1DD6C-67AB-44B1-95A2-71B38067C1ED}"/>
              </a:ext>
            </a:extLst>
          </p:cNvPr>
          <p:cNvSpPr>
            <a:spLocks noGrp="1"/>
          </p:cNvSpPr>
          <p:nvPr>
            <p:ph type="title"/>
          </p:nvPr>
        </p:nvSpPr>
        <p:spPr/>
        <p:txBody>
          <a:bodyPr/>
          <a:lstStyle/>
          <a:p>
            <a:r>
              <a:rPr lang="en-US" dirty="0"/>
              <a:t>Minority Groups cont.</a:t>
            </a:r>
          </a:p>
        </p:txBody>
      </p:sp>
      <p:sp>
        <p:nvSpPr>
          <p:cNvPr id="3" name="Content Placeholder 2">
            <a:extLst>
              <a:ext uri="{FF2B5EF4-FFF2-40B4-BE49-F238E27FC236}">
                <a16:creationId xmlns:a16="http://schemas.microsoft.com/office/drawing/2014/main" id="{99FDB328-2F9B-4E54-AD67-BF33AFD62820}"/>
              </a:ext>
            </a:extLst>
          </p:cNvPr>
          <p:cNvSpPr>
            <a:spLocks noGrp="1"/>
          </p:cNvSpPr>
          <p:nvPr>
            <p:ph idx="1"/>
          </p:nvPr>
        </p:nvSpPr>
        <p:spPr>
          <a:xfrm>
            <a:off x="838200" y="1446685"/>
            <a:ext cx="10515600" cy="5110634"/>
          </a:xfrm>
        </p:spPr>
        <p:txBody>
          <a:bodyPr>
            <a:normAutofit lnSpcReduction="10000"/>
          </a:bodyPr>
          <a:lstStyle/>
          <a:p>
            <a:r>
              <a:rPr lang="en-US" dirty="0"/>
              <a:t>Numerical Minority – not the same as minority group. Large groups can be considered minority due to their lack of power.</a:t>
            </a:r>
          </a:p>
          <a:p>
            <a:pPr lvl="1"/>
            <a:r>
              <a:rPr lang="en-US" dirty="0"/>
              <a:t>Ex: Apartheid in South Africa; the whites who are fewer in numbers exploited and oppressed Black people who were greater in numbers.</a:t>
            </a:r>
          </a:p>
          <a:p>
            <a:pPr lvl="1"/>
            <a:endParaRPr lang="en-US" dirty="0"/>
          </a:p>
          <a:p>
            <a:r>
              <a:rPr lang="en-US" dirty="0"/>
              <a:t>Distinguishing characteristics of minority groups:</a:t>
            </a:r>
          </a:p>
          <a:p>
            <a:pPr marL="914400" lvl="1" indent="-457200">
              <a:buFont typeface="+mj-lt"/>
              <a:buAutoNum type="arabicPeriod"/>
            </a:pPr>
            <a:r>
              <a:rPr lang="en-US" dirty="0"/>
              <a:t>Unequal treatment and less power</a:t>
            </a:r>
          </a:p>
          <a:p>
            <a:pPr marL="914400" lvl="1" indent="-457200">
              <a:buFont typeface="+mj-lt"/>
              <a:buAutoNum type="arabicPeriod"/>
            </a:pPr>
            <a:r>
              <a:rPr lang="en-US" dirty="0"/>
              <a:t>Distinguishing physical or cultural traits (skin color or language</a:t>
            </a:r>
          </a:p>
          <a:p>
            <a:pPr marL="914400" lvl="1" indent="-457200">
              <a:buFont typeface="+mj-lt"/>
              <a:buAutoNum type="arabicPeriod"/>
            </a:pPr>
            <a:r>
              <a:rPr lang="en-US" dirty="0"/>
              <a:t>Involuntary membership in a group</a:t>
            </a:r>
          </a:p>
          <a:p>
            <a:pPr marL="914400" lvl="1" indent="-457200">
              <a:buFont typeface="+mj-lt"/>
              <a:buAutoNum type="arabicPeriod"/>
            </a:pPr>
            <a:r>
              <a:rPr lang="en-US" dirty="0"/>
              <a:t>Awareness of subordination</a:t>
            </a:r>
          </a:p>
          <a:p>
            <a:pPr marL="914400" lvl="1" indent="-457200">
              <a:buFont typeface="+mj-lt"/>
              <a:buAutoNum type="arabicPeriod"/>
            </a:pPr>
            <a:r>
              <a:rPr lang="en-US" dirty="0"/>
              <a:t>LGBTQ community, people who practice religions not widely practiced, people with disabilities </a:t>
            </a:r>
          </a:p>
          <a:p>
            <a:pPr marL="914400" lvl="2" indent="0">
              <a:buNone/>
            </a:pPr>
            <a:r>
              <a:rPr lang="en-US" dirty="0"/>
              <a:t>	(</a:t>
            </a:r>
            <a:r>
              <a:rPr lang="en-US" dirty="0" err="1"/>
              <a:t>Wagley</a:t>
            </a:r>
            <a:r>
              <a:rPr lang="en-US" dirty="0"/>
              <a:t> and Harris, 1958)</a:t>
            </a:r>
          </a:p>
          <a:p>
            <a:pPr marL="914400" lvl="1" indent="-457200">
              <a:buFont typeface="+mj-lt"/>
              <a:buAutoNum type="arabicPeriod"/>
            </a:pPr>
            <a:endParaRPr lang="en-US" dirty="0"/>
          </a:p>
          <a:p>
            <a:pPr marL="914400" lvl="1" indent="-457200">
              <a:buFont typeface="+mj-lt"/>
              <a:buAutoNum type="arabicPeriod"/>
            </a:pPr>
            <a:endParaRPr lang="en-US" dirty="0"/>
          </a:p>
        </p:txBody>
      </p:sp>
      <p:sp>
        <p:nvSpPr>
          <p:cNvPr id="4" name="Slide Number Placeholder 3">
            <a:extLst>
              <a:ext uri="{FF2B5EF4-FFF2-40B4-BE49-F238E27FC236}">
                <a16:creationId xmlns:a16="http://schemas.microsoft.com/office/drawing/2014/main" id="{1FFD3C89-660F-48FE-BA15-F901F1AFE3FD}"/>
              </a:ext>
            </a:extLst>
          </p:cNvPr>
          <p:cNvSpPr>
            <a:spLocks noGrp="1"/>
          </p:cNvSpPr>
          <p:nvPr>
            <p:ph type="sldNum" sz="quarter" idx="12"/>
          </p:nvPr>
        </p:nvSpPr>
        <p:spPr/>
        <p:txBody>
          <a:bodyPr/>
          <a:lstStyle/>
          <a:p>
            <a:fld id="{564A056B-E13F-40B7-9300-AB51B8EB7230}" type="slidenum">
              <a:rPr lang="en-US" smtClean="0"/>
              <a:t>8</a:t>
            </a:fld>
            <a:endParaRPr lang="en-US"/>
          </a:p>
        </p:txBody>
      </p:sp>
    </p:spTree>
    <p:extLst>
      <p:ext uri="{BB962C8B-B14F-4D97-AF65-F5344CB8AC3E}">
        <p14:creationId xmlns:p14="http://schemas.microsoft.com/office/powerpoint/2010/main" val="2350857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68C79-0146-4E2E-A55A-48E65828BD48}"/>
              </a:ext>
            </a:extLst>
          </p:cNvPr>
          <p:cNvSpPr>
            <a:spLocks noGrp="1"/>
          </p:cNvSpPr>
          <p:nvPr>
            <p:ph type="title"/>
          </p:nvPr>
        </p:nvSpPr>
        <p:spPr/>
        <p:txBody>
          <a:bodyPr/>
          <a:lstStyle/>
          <a:p>
            <a:r>
              <a:rPr lang="en-US" dirty="0"/>
              <a:t>Scapegoat Theory	</a:t>
            </a:r>
          </a:p>
        </p:txBody>
      </p:sp>
      <p:sp>
        <p:nvSpPr>
          <p:cNvPr id="3" name="Content Placeholder 2">
            <a:extLst>
              <a:ext uri="{FF2B5EF4-FFF2-40B4-BE49-F238E27FC236}">
                <a16:creationId xmlns:a16="http://schemas.microsoft.com/office/drawing/2014/main" id="{AB5F803A-01F8-4EA8-9597-0B2BE314366C}"/>
              </a:ext>
            </a:extLst>
          </p:cNvPr>
          <p:cNvSpPr>
            <a:spLocks noGrp="1"/>
          </p:cNvSpPr>
          <p:nvPr>
            <p:ph idx="1"/>
          </p:nvPr>
        </p:nvSpPr>
        <p:spPr/>
        <p:txBody>
          <a:bodyPr/>
          <a:lstStyle/>
          <a:p>
            <a:pPr marL="0" indent="0">
              <a:buNone/>
            </a:pPr>
            <a:r>
              <a:rPr lang="en-US" dirty="0"/>
              <a:t>Scapegoat Theory – when the dominant group blames the subordinate group for its troubles.</a:t>
            </a:r>
          </a:p>
          <a:p>
            <a:pPr marL="0" indent="0">
              <a:buNone/>
            </a:pPr>
            <a:endParaRPr lang="en-US" dirty="0"/>
          </a:p>
          <a:p>
            <a:r>
              <a:rPr lang="en-US" dirty="0"/>
              <a:t>Ex.1 – Hitler blamed the Jews for all Germany’s problems</a:t>
            </a:r>
          </a:p>
          <a:p>
            <a:r>
              <a:rPr lang="en-US" dirty="0"/>
              <a:t>Ex.2 – Immigrants are often blamed for job losses</a:t>
            </a:r>
          </a:p>
          <a:p>
            <a:pPr marL="0" indent="0">
              <a:buNone/>
            </a:pPr>
            <a:r>
              <a:rPr lang="en-US" dirty="0"/>
              <a:t>  </a:t>
            </a:r>
          </a:p>
          <a:p>
            <a:pPr marL="0" indent="0">
              <a:buNone/>
            </a:pPr>
            <a:r>
              <a:rPr lang="en-US" dirty="0"/>
              <a:t>Based on Dollards (1939) Frustration Theory</a:t>
            </a:r>
          </a:p>
          <a:p>
            <a:endParaRPr lang="en-US" dirty="0"/>
          </a:p>
        </p:txBody>
      </p:sp>
      <p:sp>
        <p:nvSpPr>
          <p:cNvPr id="4" name="Slide Number Placeholder 3">
            <a:extLst>
              <a:ext uri="{FF2B5EF4-FFF2-40B4-BE49-F238E27FC236}">
                <a16:creationId xmlns:a16="http://schemas.microsoft.com/office/drawing/2014/main" id="{F0B02E07-F767-45DD-8619-8A736A018A72}"/>
              </a:ext>
            </a:extLst>
          </p:cNvPr>
          <p:cNvSpPr>
            <a:spLocks noGrp="1"/>
          </p:cNvSpPr>
          <p:nvPr>
            <p:ph type="sldNum" sz="quarter" idx="12"/>
          </p:nvPr>
        </p:nvSpPr>
        <p:spPr/>
        <p:txBody>
          <a:bodyPr/>
          <a:lstStyle/>
          <a:p>
            <a:fld id="{564A056B-E13F-40B7-9300-AB51B8EB7230}" type="slidenum">
              <a:rPr lang="en-US" smtClean="0"/>
              <a:t>9</a:t>
            </a:fld>
            <a:endParaRPr lang="en-US"/>
          </a:p>
        </p:txBody>
      </p:sp>
    </p:spTree>
    <p:extLst>
      <p:ext uri="{BB962C8B-B14F-4D97-AF65-F5344CB8AC3E}">
        <p14:creationId xmlns:p14="http://schemas.microsoft.com/office/powerpoint/2010/main" val="14445497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TotalTime>
  <Words>995</Words>
  <Application>Microsoft Office PowerPoint</Application>
  <PresentationFormat>Widescreen</PresentationFormat>
  <Paragraphs>124</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Introduction to Sociology Chapter 11 Race and Ethnicity Part 1</vt:lpstr>
      <vt:lpstr>Covered in this Chapter</vt:lpstr>
      <vt:lpstr>Trayvon Martin </vt:lpstr>
      <vt:lpstr>How Race is Defined</vt:lpstr>
      <vt:lpstr>Race cont. </vt:lpstr>
      <vt:lpstr>Ethnicity </vt:lpstr>
      <vt:lpstr>Minority Groups  </vt:lpstr>
      <vt:lpstr>Minority Groups cont.</vt:lpstr>
      <vt:lpstr>Scapegoat Theory </vt:lpstr>
      <vt:lpstr>Stereotypes</vt:lpstr>
      <vt:lpstr>Typical Negative Stereotypes</vt:lpstr>
      <vt:lpstr>Prejudice and Racism</vt:lpstr>
      <vt:lpstr>Discrimination </vt:lpstr>
      <vt:lpstr>Discrimination cont.</vt:lpstr>
      <vt:lpstr>Theories of Race and Ethnicity</vt:lpstr>
      <vt:lpstr>Intergroup Relationships</vt:lpstr>
      <vt:lpstr>Intergroup Relationships cont.</vt:lpstr>
      <vt:lpstr>The End Part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Sociology Chapter 11 Race and Ethnicity Part 1</dc:title>
  <dc:creator>Janet Long</dc:creator>
  <cp:lastModifiedBy>Pires, Romana</cp:lastModifiedBy>
  <cp:revision>6</cp:revision>
  <dcterms:created xsi:type="dcterms:W3CDTF">2021-04-02T06:23:25Z</dcterms:created>
  <dcterms:modified xsi:type="dcterms:W3CDTF">2023-10-08T16:55:43Z</dcterms:modified>
</cp:coreProperties>
</file>